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78" r:id="rId2"/>
    <p:sldId id="256" r:id="rId3"/>
    <p:sldId id="257" r:id="rId4"/>
    <p:sldId id="265" r:id="rId5"/>
    <p:sldId id="266" r:id="rId6"/>
    <p:sldId id="267" r:id="rId7"/>
    <p:sldId id="268" r:id="rId8"/>
    <p:sldId id="269" r:id="rId9"/>
    <p:sldId id="270" r:id="rId10"/>
    <p:sldId id="274" r:id="rId11"/>
    <p:sldId id="276" r:id="rId12"/>
    <p:sldId id="273" r:id="rId13"/>
    <p:sldId id="275" r:id="rId14"/>
    <p:sldId id="27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CC99"/>
    <a:srgbClr val="FF8C07"/>
    <a:srgbClr val="FF9966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567" autoAdjust="0"/>
  </p:normalViewPr>
  <p:slideViewPr>
    <p:cSldViewPr snapToGrid="0">
      <p:cViewPr varScale="1">
        <p:scale>
          <a:sx n="91" d="100"/>
          <a:sy n="91" d="100"/>
        </p:scale>
        <p:origin x="13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nrad Sarnecki" userId="aa08bcaa-45d4-4268-bf24-06925f8132bb" providerId="ADAL" clId="{3766D1F4-A008-477B-9F6A-1BF6BB7C0274}"/>
    <pc:docChg chg="modSld">
      <pc:chgData name="Konrad Sarnecki" userId="aa08bcaa-45d4-4268-bf24-06925f8132bb" providerId="ADAL" clId="{3766D1F4-A008-477B-9F6A-1BF6BB7C0274}" dt="2025-05-19T08:00:58.332" v="13" actId="20577"/>
      <pc:docMkLst>
        <pc:docMk/>
      </pc:docMkLst>
      <pc:sldChg chg="modNotesTx">
        <pc:chgData name="Konrad Sarnecki" userId="aa08bcaa-45d4-4268-bf24-06925f8132bb" providerId="ADAL" clId="{3766D1F4-A008-477B-9F6A-1BF6BB7C0274}" dt="2025-05-19T08:00:15.325" v="1" actId="20577"/>
        <pc:sldMkLst>
          <pc:docMk/>
          <pc:sldMk cId="3183648747" sldId="256"/>
        </pc:sldMkLst>
      </pc:sldChg>
      <pc:sldChg chg="modNotesTx">
        <pc:chgData name="Konrad Sarnecki" userId="aa08bcaa-45d4-4268-bf24-06925f8132bb" providerId="ADAL" clId="{3766D1F4-A008-477B-9F6A-1BF6BB7C0274}" dt="2025-05-19T08:00:20.426" v="2" actId="20577"/>
        <pc:sldMkLst>
          <pc:docMk/>
          <pc:sldMk cId="2446621696" sldId="257"/>
        </pc:sldMkLst>
      </pc:sldChg>
      <pc:sldChg chg="modNotesTx">
        <pc:chgData name="Konrad Sarnecki" userId="aa08bcaa-45d4-4268-bf24-06925f8132bb" providerId="ADAL" clId="{3766D1F4-A008-477B-9F6A-1BF6BB7C0274}" dt="2025-05-19T08:00:23.370" v="3" actId="20577"/>
        <pc:sldMkLst>
          <pc:docMk/>
          <pc:sldMk cId="1034375227" sldId="265"/>
        </pc:sldMkLst>
      </pc:sldChg>
      <pc:sldChg chg="modNotesTx">
        <pc:chgData name="Konrad Sarnecki" userId="aa08bcaa-45d4-4268-bf24-06925f8132bb" providerId="ADAL" clId="{3766D1F4-A008-477B-9F6A-1BF6BB7C0274}" dt="2025-05-19T08:00:26.774" v="4" actId="20577"/>
        <pc:sldMkLst>
          <pc:docMk/>
          <pc:sldMk cId="3388477844" sldId="266"/>
        </pc:sldMkLst>
      </pc:sldChg>
      <pc:sldChg chg="modNotesTx">
        <pc:chgData name="Konrad Sarnecki" userId="aa08bcaa-45d4-4268-bf24-06925f8132bb" providerId="ADAL" clId="{3766D1F4-A008-477B-9F6A-1BF6BB7C0274}" dt="2025-05-19T08:00:30.560" v="5" actId="20577"/>
        <pc:sldMkLst>
          <pc:docMk/>
          <pc:sldMk cId="1763813121" sldId="267"/>
        </pc:sldMkLst>
      </pc:sldChg>
      <pc:sldChg chg="modNotesTx">
        <pc:chgData name="Konrad Sarnecki" userId="aa08bcaa-45d4-4268-bf24-06925f8132bb" providerId="ADAL" clId="{3766D1F4-A008-477B-9F6A-1BF6BB7C0274}" dt="2025-05-19T08:00:35.190" v="6" actId="20577"/>
        <pc:sldMkLst>
          <pc:docMk/>
          <pc:sldMk cId="954980858" sldId="268"/>
        </pc:sldMkLst>
      </pc:sldChg>
      <pc:sldChg chg="modNotesTx">
        <pc:chgData name="Konrad Sarnecki" userId="aa08bcaa-45d4-4268-bf24-06925f8132bb" providerId="ADAL" clId="{3766D1F4-A008-477B-9F6A-1BF6BB7C0274}" dt="2025-05-19T08:00:39.584" v="7" actId="20577"/>
        <pc:sldMkLst>
          <pc:docMk/>
          <pc:sldMk cId="4134223528" sldId="269"/>
        </pc:sldMkLst>
      </pc:sldChg>
      <pc:sldChg chg="modNotesTx">
        <pc:chgData name="Konrad Sarnecki" userId="aa08bcaa-45d4-4268-bf24-06925f8132bb" providerId="ADAL" clId="{3766D1F4-A008-477B-9F6A-1BF6BB7C0274}" dt="2025-05-19T08:00:43.013" v="8" actId="20577"/>
        <pc:sldMkLst>
          <pc:docMk/>
          <pc:sldMk cId="1014335868" sldId="270"/>
        </pc:sldMkLst>
      </pc:sldChg>
      <pc:sldChg chg="modNotesTx">
        <pc:chgData name="Konrad Sarnecki" userId="aa08bcaa-45d4-4268-bf24-06925f8132bb" providerId="ADAL" clId="{3766D1F4-A008-477B-9F6A-1BF6BB7C0274}" dt="2025-05-19T08:00:53.328" v="11" actId="20577"/>
        <pc:sldMkLst>
          <pc:docMk/>
          <pc:sldMk cId="3495088672" sldId="273"/>
        </pc:sldMkLst>
      </pc:sldChg>
      <pc:sldChg chg="modNotesTx">
        <pc:chgData name="Konrad Sarnecki" userId="aa08bcaa-45d4-4268-bf24-06925f8132bb" providerId="ADAL" clId="{3766D1F4-A008-477B-9F6A-1BF6BB7C0274}" dt="2025-05-19T08:00:45.789" v="9" actId="20577"/>
        <pc:sldMkLst>
          <pc:docMk/>
          <pc:sldMk cId="3589918071" sldId="274"/>
        </pc:sldMkLst>
      </pc:sldChg>
      <pc:sldChg chg="modNotesTx">
        <pc:chgData name="Konrad Sarnecki" userId="aa08bcaa-45d4-4268-bf24-06925f8132bb" providerId="ADAL" clId="{3766D1F4-A008-477B-9F6A-1BF6BB7C0274}" dt="2025-05-19T08:00:55.883" v="12" actId="20577"/>
        <pc:sldMkLst>
          <pc:docMk/>
          <pc:sldMk cId="2781039359" sldId="275"/>
        </pc:sldMkLst>
      </pc:sldChg>
      <pc:sldChg chg="modNotesTx">
        <pc:chgData name="Konrad Sarnecki" userId="aa08bcaa-45d4-4268-bf24-06925f8132bb" providerId="ADAL" clId="{3766D1F4-A008-477B-9F6A-1BF6BB7C0274}" dt="2025-05-19T08:00:50.234" v="10" actId="20577"/>
        <pc:sldMkLst>
          <pc:docMk/>
          <pc:sldMk cId="2466143787" sldId="276"/>
        </pc:sldMkLst>
      </pc:sldChg>
      <pc:sldChg chg="modNotesTx">
        <pc:chgData name="Konrad Sarnecki" userId="aa08bcaa-45d4-4268-bf24-06925f8132bb" providerId="ADAL" clId="{3766D1F4-A008-477B-9F6A-1BF6BB7C0274}" dt="2025-05-19T08:00:58.332" v="13" actId="20577"/>
        <pc:sldMkLst>
          <pc:docMk/>
          <pc:sldMk cId="3356581285" sldId="277"/>
        </pc:sldMkLst>
      </pc:sldChg>
      <pc:sldChg chg="modNotesTx">
        <pc:chgData name="Konrad Sarnecki" userId="aa08bcaa-45d4-4268-bf24-06925f8132bb" providerId="ADAL" clId="{3766D1F4-A008-477B-9F6A-1BF6BB7C0274}" dt="2025-05-19T08:00:09.911" v="0" actId="20577"/>
        <pc:sldMkLst>
          <pc:docMk/>
          <pc:sldMk cId="2411747019" sldId="278"/>
        </pc:sldMkLst>
      </pc:sldChg>
    </pc:docChg>
  </pc:docChgLst>
</pc:chgInfo>
</file>

<file path=ppt/media/image1.png>
</file>

<file path=ppt/media/image10.png>
</file>

<file path=ppt/media/image11.jpeg>
</file>

<file path=ppt/media/image12.jpe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jpeg>
</file>

<file path=ppt/media/image4.png>
</file>

<file path=ppt/media/image40.jpe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C79BF1-CA2C-4728-800B-DF495F0BC344}" type="datetimeFigureOut">
              <a:rPr lang="pl-PL" smtClean="0"/>
              <a:t>19.05.2025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A8527D-5D5B-4C81-A92F-9B5A811EDDA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12565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430529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FB375-236B-4966-F114-0E26A03B2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66F8941C-9234-22B5-E810-9E8FDE82D9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829B1AD9-51A8-6896-DB5F-0C6724D063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35F6CE7B-692A-3D67-85A0-33DBC26FDD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4056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CF076-83DB-0618-3420-544258F6E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60254AD7-E6F0-EB4D-6834-EF18CEF633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33225B86-000F-1BD4-88D4-1649F73295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90916440-4DBB-D250-49E2-E9956A4474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738081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613591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419951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3F2A2-35FB-9D74-FB84-090273F83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04898446-72AB-41A3-3505-7B1C15BEE5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EA178B92-8C51-40D4-7F5F-4BFC0AEDFE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F98E439B-5A1B-4FD9-B2C0-D1F104FEFD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48376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62336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03800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48822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669971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23977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845347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172008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8527D-5D5B-4C81-A92F-9B5A811EDDAA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7054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046E8-D4CE-2F58-1510-F9C515512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355C5C-17E7-BAFE-2DE1-B2D645514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32DA2-9F3D-CBEC-4755-6E1918EF7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/>
              <a:t>11.02.2025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9CE76-640E-5157-7B51-6A9305B8C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BD15F-ED34-89FB-D132-ACE112141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C9673-DAC0-4DBB-9445-A813F54D20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83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863A-C6E3-2A45-6E79-3EAD718C0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A9438-72B6-1420-F28B-4C31D93B2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630CCC-4C22-5A33-5E30-D47024D61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FC9A7-FF49-4545-B2D5-672A0F4E5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9CF51-49D9-00BB-B689-26C03AB6A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388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69D5F-480F-8497-ED83-BA0FB63DE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865057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0475AD-A3DA-6F7F-DEE3-4A0D55FFD0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B50444-C4B7-BF77-E77E-32363E5DE1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E2C262-6AE0-AAE5-11C9-FDF32E4CE8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637F91-2EC2-E4F2-334F-4C0C1AAE2A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BDF604-7A2C-09FA-748F-0AA262B03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5CDB47-8ECC-918D-17AB-7EABD2920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E7ED50-068B-EB42-17A0-EF4332862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6535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62BD0-3E8F-915C-23F3-4FFF40C28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E57ABD-964D-D1CB-61C2-086DBC52B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E9639E-E6C4-F10B-274F-ECD5D6F9B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C8FADB-9722-FDB8-B825-864C61B9F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147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D2912-2EB3-7935-32F8-6C235A03F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E4228-55C4-BA66-9130-8E67E9D39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126836"/>
            <a:ext cx="6172200" cy="473421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0ACB25-3607-0C37-09BE-F9B3381E7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249070-EE56-FD1E-9EE1-4782C9086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091F71-1703-5E8F-1C8A-AAA2026B7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BC3BA-9DAF-76B5-0592-BF039C40B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642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6C3EE-DD3D-CC0A-9622-34AF2925E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6F5ECF-C541-6FC8-65E5-0C48F86A93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17600"/>
            <a:ext cx="6172200" cy="4743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C8BC86-F3CB-0712-0F2B-63F3D994B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B008B2-EEFD-36BF-E8C7-B270B96BA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7105F-11BE-92C7-4A21-3AA3CF934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93FA3-679C-7B34-E566-8D1680AA9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4093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B6F395-F0CD-D071-58F0-98D923414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3E10D7-DCE6-9773-E24E-4EBCF2607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E3F035-63A4-992E-886B-D827C2C86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7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764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25EA-0E57-B9F1-AC24-990C20A0A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079B0-CA2E-970B-8434-A2AF7752D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DF931-E3C1-1E0C-C038-6A1262E8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CAE79-9B1B-D6B6-2729-9A5E2B9EC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088A7-4D4B-E298-37B1-F77B3916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40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25EA-0E57-B9F1-AC24-990C20A0A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079B0-CA2E-970B-8434-A2AF7752D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5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DF931-E3C1-1E0C-C038-6A1262E8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CAE79-9B1B-D6B6-2729-9A5E2B9EC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088A7-4D4B-E298-37B1-F77B3916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969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25EA-0E57-B9F1-AC24-990C20A0A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079B0-CA2E-970B-8434-A2AF7752D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DF931-E3C1-1E0C-C038-6A1262E8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CAE79-9B1B-D6B6-2729-9A5E2B9EC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088A7-4D4B-E298-37B1-F77B3916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95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25EA-0E57-B9F1-AC24-990C20A0A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079B0-CA2E-970B-8434-A2AF7752D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DF931-E3C1-1E0C-C038-6A1262E8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CAE79-9B1B-D6B6-2729-9A5E2B9EC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088A7-4D4B-E298-37B1-F77B3916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84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25EA-0E57-B9F1-AC24-990C20A0A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079B0-CA2E-970B-8434-A2AF7752D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DF931-E3C1-1E0C-C038-6A1262E8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CAE79-9B1B-D6B6-2729-9A5E2B9EC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088A7-4D4B-E298-37B1-F77B3916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944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25EA-0E57-B9F1-AC24-990C20A0A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079B0-CA2E-970B-8434-A2AF7752D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DF931-E3C1-1E0C-C038-6A1262E8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CAE79-9B1B-D6B6-2729-9A5E2B9EC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088A7-4D4B-E298-37B1-F77B3916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32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25EA-0E57-B9F1-AC24-990C20A0A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079B0-CA2E-970B-8434-A2AF7752D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DF931-E3C1-1E0C-C038-6A1262E8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CAE79-9B1B-D6B6-2729-9A5E2B9EC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088A7-4D4B-E298-37B1-F77B3916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655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1FD6-33E0-2040-45C9-164DEC5A9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BDA95-0DDB-08BC-079E-0F75B082E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560B5-F692-EDD5-6D04-D9A5EE7C8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17E0E-5288-F7B7-8530-D3F6A9DE3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SQLDay 2025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FAA9C9-DC12-1035-8CEB-55828072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65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720FCF-99F2-7A24-42F1-EBD4F3377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754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BC20CC-F572-DE62-0AAB-CCC457410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A2F9E-3C55-8F8A-D67A-7C9AA57BE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pl-PL"/>
              <a:t>11.02.2025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8732D-4FFE-1FB3-4CFA-9B128DD831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pl-PL"/>
              <a:t>SQLDay 2025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B36AF-2FAC-96CE-CCF7-B6189B2DE1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828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51" r:id="rId9"/>
    <p:sldLayoutId id="2147483652" r:id="rId10"/>
    <p:sldLayoutId id="2147483653" r:id="rId11"/>
    <p:sldLayoutId id="2147483654" r:id="rId12"/>
    <p:sldLayoutId id="2147483656" r:id="rId13"/>
    <p:sldLayoutId id="2147483657" r:id="rId14"/>
    <p:sldLayoutId id="2147483658" r:id="rId15"/>
    <p:sldLayoutId id="214748365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Oswald" pitchFamily="2" charset="-18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swald" pitchFamily="2" charset="-18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swald" pitchFamily="2" charset="-18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swald" pitchFamily="2" charset="-18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swald" pitchFamily="2" charset="-18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swald" pitchFamily="2" charset="-18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13" Type="http://schemas.openxmlformats.org/officeDocument/2006/relationships/image" Target="../media/image26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11" Type="http://schemas.openxmlformats.org/officeDocument/2006/relationships/image" Target="../media/image24.sv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svg"/><Relationship Id="rId9" Type="http://schemas.openxmlformats.org/officeDocument/2006/relationships/image" Target="../media/image22.png"/><Relationship Id="rId1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krainianlaw.blogspot.com/2019/" TargetMode="External"/><Relationship Id="rId5" Type="http://schemas.openxmlformats.org/officeDocument/2006/relationships/image" Target="../media/image40.jpeg"/><Relationship Id="rId4" Type="http://schemas.openxmlformats.org/officeDocument/2006/relationships/image" Target="../media/image3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13" Type="http://schemas.openxmlformats.org/officeDocument/2006/relationships/image" Target="../media/image26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11" Type="http://schemas.openxmlformats.org/officeDocument/2006/relationships/image" Target="../media/image24.sv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rchive/blogs/sqlsecurity/sql-server-encryptbykey-cryptographic-message-description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 descr="Obraz zawierający zrzut ekranu, tekst">
            <a:extLst>
              <a:ext uri="{FF2B5EF4-FFF2-40B4-BE49-F238E27FC236}">
                <a16:creationId xmlns:a16="http://schemas.microsoft.com/office/drawing/2014/main" id="{3FDCA24E-C8F0-7967-D443-C7B5AB3346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58" b="18176"/>
          <a:stretch/>
        </p:blipFill>
        <p:spPr>
          <a:xfrm>
            <a:off x="271401" y="0"/>
            <a:ext cx="11771117" cy="609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747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68AEA-ADBE-87A3-CEA2-F5CFD7F00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9C5D1C4-9777-9D73-E411-D0786B283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7545" cy="1339850"/>
          </a:xfrm>
        </p:spPr>
        <p:txBody>
          <a:bodyPr/>
          <a:lstStyle/>
          <a:p>
            <a:r>
              <a:rPr lang="pl-PL" noProof="0"/>
              <a:t>Wprowadzenie</a:t>
            </a:r>
          </a:p>
        </p:txBody>
      </p:sp>
      <p:pic>
        <p:nvPicPr>
          <p:cNvPr id="3" name="Grafika 2" descr="Baza danych z wypełnieniem pełnym">
            <a:extLst>
              <a:ext uri="{FF2B5EF4-FFF2-40B4-BE49-F238E27FC236}">
                <a16:creationId xmlns:a16="http://schemas.microsoft.com/office/drawing/2014/main" id="{33FD8E3A-1542-295B-DFCF-3B3136059E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1000" y="2514600"/>
            <a:ext cx="914400" cy="914400"/>
          </a:xfrm>
          <a:prstGeom prst="rect">
            <a:avLst/>
          </a:prstGeom>
        </p:spPr>
      </p:pic>
      <p:pic>
        <p:nvPicPr>
          <p:cNvPr id="7" name="Grafika 6" descr="Klawisz z wypełnieniem pełnym">
            <a:extLst>
              <a:ext uri="{FF2B5EF4-FFF2-40B4-BE49-F238E27FC236}">
                <a16:creationId xmlns:a16="http://schemas.microsoft.com/office/drawing/2014/main" id="{5617D2D2-D4D3-7F18-83E9-4FD4F061B1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8637" y="2098416"/>
            <a:ext cx="619125" cy="619125"/>
          </a:xfrm>
          <a:prstGeom prst="rect">
            <a:avLst/>
          </a:prstGeom>
        </p:spPr>
      </p:pic>
      <p:pic>
        <p:nvPicPr>
          <p:cNvPr id="9" name="Grafika 8">
            <a:extLst>
              <a:ext uri="{FF2B5EF4-FFF2-40B4-BE49-F238E27FC236}">
                <a16:creationId xmlns:a16="http://schemas.microsoft.com/office/drawing/2014/main" id="{A53B5976-FFC7-8B45-6066-9E25C19D89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266616" y="2500531"/>
            <a:ext cx="1752600" cy="1168400"/>
          </a:xfrm>
          <a:prstGeom prst="rect">
            <a:avLst/>
          </a:prstGeom>
        </p:spPr>
      </p:pic>
      <p:pic>
        <p:nvPicPr>
          <p:cNvPr id="14" name="Obraz 13" descr="Obraz zawierający Grafika, sztuka, projekt graficzny, design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D326B86C-55FC-345C-C210-E2D9247888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488" y="2387600"/>
            <a:ext cx="1201818" cy="971550"/>
          </a:xfrm>
          <a:prstGeom prst="rect">
            <a:avLst/>
          </a:prstGeom>
        </p:spPr>
      </p:pic>
      <p:cxnSp>
        <p:nvCxnSpPr>
          <p:cNvPr id="16" name="Łącznik prosty ze strzałką 15">
            <a:extLst>
              <a:ext uri="{FF2B5EF4-FFF2-40B4-BE49-F238E27FC236}">
                <a16:creationId xmlns:a16="http://schemas.microsoft.com/office/drawing/2014/main" id="{DCA6F65A-C067-1F33-E93D-7D0745B36000}"/>
              </a:ext>
            </a:extLst>
          </p:cNvPr>
          <p:cNvCxnSpPr/>
          <p:nvPr/>
        </p:nvCxnSpPr>
        <p:spPr>
          <a:xfrm>
            <a:off x="2552700" y="3079750"/>
            <a:ext cx="6717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Łącznik prosty ze strzałką 17">
            <a:extLst>
              <a:ext uri="{FF2B5EF4-FFF2-40B4-BE49-F238E27FC236}">
                <a16:creationId xmlns:a16="http://schemas.microsoft.com/office/drawing/2014/main" id="{01CDA714-1DBA-1C58-65B3-EBA104607801}"/>
              </a:ext>
            </a:extLst>
          </p:cNvPr>
          <p:cNvCxnSpPr/>
          <p:nvPr/>
        </p:nvCxnSpPr>
        <p:spPr>
          <a:xfrm>
            <a:off x="4457700" y="3079750"/>
            <a:ext cx="6717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300D3582-F62C-DF5C-741C-C8D139710A9A}"/>
              </a:ext>
            </a:extLst>
          </p:cNvPr>
          <p:cNvSpPr txBox="1"/>
          <p:nvPr/>
        </p:nvSpPr>
        <p:spPr>
          <a:xfrm>
            <a:off x="3560229" y="2895084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noProof="0"/>
              <a:t>…</a:t>
            </a:r>
          </a:p>
        </p:txBody>
      </p:sp>
      <p:cxnSp>
        <p:nvCxnSpPr>
          <p:cNvPr id="22" name="Łącznik prosty ze strzałką 21">
            <a:extLst>
              <a:ext uri="{FF2B5EF4-FFF2-40B4-BE49-F238E27FC236}">
                <a16:creationId xmlns:a16="http://schemas.microsoft.com/office/drawing/2014/main" id="{95DB8C1C-174C-3EE4-58E0-289D4FF26436}"/>
              </a:ext>
            </a:extLst>
          </p:cNvPr>
          <p:cNvCxnSpPr>
            <a:cxnSpLocks/>
          </p:cNvCxnSpPr>
          <p:nvPr/>
        </p:nvCxnSpPr>
        <p:spPr>
          <a:xfrm flipV="1">
            <a:off x="8822235" y="3107287"/>
            <a:ext cx="1466850" cy="12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B6D0914B-35E8-4001-0793-3357856088EF}"/>
              </a:ext>
            </a:extLst>
          </p:cNvPr>
          <p:cNvSpPr txBox="1"/>
          <p:nvPr/>
        </p:nvSpPr>
        <p:spPr>
          <a:xfrm>
            <a:off x="8822235" y="2436698"/>
            <a:ext cx="1493899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odszyfrowanie</a:t>
            </a:r>
            <a:r>
              <a:rPr lang="pl-PL" noProof="0"/>
              <a:t> </a:t>
            </a:r>
            <a:br>
              <a:rPr lang="pl-PL" noProof="0"/>
            </a:b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i</a:t>
            </a:r>
            <a:r>
              <a:rPr lang="pl-PL" noProof="0"/>
              <a:t> </a:t>
            </a: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transformacja</a:t>
            </a:r>
          </a:p>
        </p:txBody>
      </p:sp>
      <p:pic>
        <p:nvPicPr>
          <p:cNvPr id="31" name="Grafika 30" descr="Przekazywanie z wypełnieniem pełnym">
            <a:extLst>
              <a:ext uri="{FF2B5EF4-FFF2-40B4-BE49-F238E27FC236}">
                <a16:creationId xmlns:a16="http://schemas.microsoft.com/office/drawing/2014/main" id="{F8922807-DCD4-5FF7-D747-D75FFC3BB44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277310" y="2165350"/>
            <a:ext cx="914400" cy="914400"/>
          </a:xfrm>
          <a:prstGeom prst="rect">
            <a:avLst/>
          </a:prstGeom>
        </p:spPr>
      </p:pic>
      <p:pic>
        <p:nvPicPr>
          <p:cNvPr id="37" name="Grafika 36" descr="Internet rzeczy z wypełnieniem pełnym">
            <a:extLst>
              <a:ext uri="{FF2B5EF4-FFF2-40B4-BE49-F238E27FC236}">
                <a16:creationId xmlns:a16="http://schemas.microsoft.com/office/drawing/2014/main" id="{055518F4-DBD2-FB77-F0BF-A99E868F63E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655908" y="2585965"/>
            <a:ext cx="914400" cy="914400"/>
          </a:xfrm>
          <a:prstGeom prst="rect">
            <a:avLst/>
          </a:prstGeom>
        </p:spPr>
      </p:pic>
      <p:sp>
        <p:nvSpPr>
          <p:cNvPr id="38" name="pole tekstowe 37">
            <a:extLst>
              <a:ext uri="{FF2B5EF4-FFF2-40B4-BE49-F238E27FC236}">
                <a16:creationId xmlns:a16="http://schemas.microsoft.com/office/drawing/2014/main" id="{4872CEF5-7893-F726-1451-4BE62BE856A2}"/>
              </a:ext>
            </a:extLst>
          </p:cNvPr>
          <p:cNvSpPr txBox="1"/>
          <p:nvPr/>
        </p:nvSpPr>
        <p:spPr>
          <a:xfrm>
            <a:off x="10336583" y="2224328"/>
            <a:ext cx="1553630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system docelowy</a:t>
            </a:r>
          </a:p>
        </p:txBody>
      </p:sp>
      <p:pic>
        <p:nvPicPr>
          <p:cNvPr id="6" name="Obraz 5" descr="Obraz zawierający Grafika, tekst, Czcionka, logo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7C408486-72C6-71C7-8741-3ED1D36DCA1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565" y="2643796"/>
            <a:ext cx="780290" cy="780290"/>
          </a:xfrm>
          <a:prstGeom prst="rect">
            <a:avLst/>
          </a:prstGeom>
        </p:spPr>
      </p:pic>
      <p:cxnSp>
        <p:nvCxnSpPr>
          <p:cNvPr id="8" name="Łącznik prosty ze strzałką 7">
            <a:extLst>
              <a:ext uri="{FF2B5EF4-FFF2-40B4-BE49-F238E27FC236}">
                <a16:creationId xmlns:a16="http://schemas.microsoft.com/office/drawing/2014/main" id="{03B42FC1-7782-06C5-FD60-F9B22993C24D}"/>
              </a:ext>
            </a:extLst>
          </p:cNvPr>
          <p:cNvCxnSpPr>
            <a:cxnSpLocks/>
          </p:cNvCxnSpPr>
          <p:nvPr/>
        </p:nvCxnSpPr>
        <p:spPr>
          <a:xfrm flipV="1">
            <a:off x="6951564" y="3075689"/>
            <a:ext cx="711169" cy="63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9918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6B69A-A76C-91F2-916E-B8FCB9AB3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B2A326E2-4DA6-87E8-23D2-CFFFB9C9A52B}"/>
              </a:ext>
            </a:extLst>
          </p:cNvPr>
          <p:cNvSpPr/>
          <p:nvPr/>
        </p:nvSpPr>
        <p:spPr>
          <a:xfrm>
            <a:off x="780281" y="1078718"/>
            <a:ext cx="10631437" cy="450892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287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DEMO</a:t>
            </a:r>
            <a:endParaRPr lang="pl-PL" sz="28700" b="1" cap="none" spc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66143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3E1EF-84EC-07D8-F94B-A7C82FAED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753532-DEDF-CD3C-EB39-689773F17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7545" cy="1224161"/>
          </a:xfrm>
        </p:spPr>
        <p:txBody>
          <a:bodyPr/>
          <a:lstStyle/>
          <a:p>
            <a:r>
              <a:rPr lang="pl-PL" noProof="0"/>
              <a:t>Podsumowanie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78F99E0C-FC6C-8847-F24C-F7E40D9D78B4}"/>
              </a:ext>
            </a:extLst>
          </p:cNvPr>
          <p:cNvSpPr txBox="1"/>
          <p:nvPr/>
        </p:nvSpPr>
        <p:spPr>
          <a:xfrm>
            <a:off x="894772" y="1450611"/>
            <a:ext cx="8829675" cy="3510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pl-PL" sz="2000" kern="0" noProof="0">
                <a:effectLst/>
                <a:latin typeface="Oswald" panose="00000500000000000000" pitchFamily="2" charset="-18"/>
                <a:ea typeface="Times New Roman" panose="02020603050405020304" pitchFamily="18" charset="0"/>
                <a:cs typeface="Times New Roman" panose="02020603050405020304" pitchFamily="18" charset="0"/>
              </a:rPr>
              <a:t>Szyfrowanie w MS SQL Server jest rozwiązaniem zamkniętym, </a:t>
            </a:r>
            <a:br>
              <a:rPr lang="pl-PL" sz="2000" kern="0" noProof="0">
                <a:effectLst/>
                <a:latin typeface="Oswald" panose="00000500000000000000" pitchFamily="2" charset="-18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000" kern="0" noProof="0">
                <a:effectLst/>
                <a:latin typeface="Oswald" panose="00000500000000000000" pitchFamily="2" charset="-18"/>
                <a:ea typeface="Times New Roman" panose="02020603050405020304" pitchFamily="18" charset="0"/>
                <a:cs typeface="Times New Roman" panose="02020603050405020304" pitchFamily="18" charset="0"/>
              </a:rPr>
              <a:t>mimo że jest oparty na AES_256</a:t>
            </a:r>
          </a:p>
          <a:p>
            <a:pPr marL="342900" indent="-342900"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pl-PL" sz="2000" kern="0">
                <a:latin typeface="Oswald" panose="00000500000000000000" pitchFamily="2" charset="-18"/>
                <a:ea typeface="Aptos" panose="020B0004020202020204" pitchFamily="34" charset="0"/>
                <a:cs typeface="Times New Roman" panose="02020603050405020304" pitchFamily="18" charset="0"/>
              </a:rPr>
              <a:t>Aby móc odszyfrować dane na innej instancji MS SQL Server, klucz symetryczny musi zostać odpowiednio zdefiniowany</a:t>
            </a:r>
          </a:p>
          <a:p>
            <a:pPr marL="342900" indent="-342900"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pl-PL" sz="2000" kern="0">
                <a:latin typeface="Oswald" panose="00000500000000000000" pitchFamily="2" charset="-18"/>
                <a:ea typeface="Aptos" panose="020B0004020202020204" pitchFamily="34" charset="0"/>
                <a:cs typeface="Times New Roman" panose="02020603050405020304" pitchFamily="18" charset="0"/>
              </a:rPr>
              <a:t>Klucz symetryczny może zostać utracony</a:t>
            </a:r>
          </a:p>
          <a:p>
            <a:pPr marL="342900" indent="-342900"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pl-PL" sz="2000" kern="0" noProof="0">
                <a:effectLst/>
                <a:latin typeface="Oswald" panose="00000500000000000000" pitchFamily="2" charset="-18"/>
                <a:ea typeface="Aptos" panose="020B0004020202020204" pitchFamily="34" charset="0"/>
                <a:cs typeface="Times New Roman" panose="02020603050405020304" pitchFamily="18" charset="0"/>
              </a:rPr>
              <a:t>Jednocześnie można używać wielu kluczy symetrycznych</a:t>
            </a:r>
          </a:p>
          <a:p>
            <a:pPr marL="342900" indent="-342900"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pl-PL" sz="2000" kern="0">
                <a:latin typeface="Oswald" panose="00000500000000000000" pitchFamily="2" charset="-18"/>
                <a:ea typeface="Aptos" panose="020B0004020202020204" pitchFamily="34" charset="0"/>
                <a:cs typeface="Times New Roman" panose="02020603050405020304" pitchFamily="18" charset="0"/>
              </a:rPr>
              <a:t>Klucz symetryczny pozostaje otwarty, dopóki nie zostanie </a:t>
            </a:r>
            <a:br>
              <a:rPr lang="pl-PL" sz="2000" kern="0">
                <a:latin typeface="Oswald" panose="00000500000000000000" pitchFamily="2" charset="-18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pl-PL" sz="2000" kern="0">
                <a:latin typeface="Oswald" panose="00000500000000000000" pitchFamily="2" charset="-18"/>
                <a:ea typeface="Aptos" panose="020B0004020202020204" pitchFamily="34" charset="0"/>
                <a:cs typeface="Times New Roman" panose="02020603050405020304" pitchFamily="18" charset="0"/>
              </a:rPr>
              <a:t>zamknięty w ramach tej samej sesji</a:t>
            </a:r>
            <a:endParaRPr lang="pl-PL" sz="1800" kern="100" noProof="0">
              <a:effectLst/>
              <a:latin typeface="Oswald" panose="00000500000000000000" pitchFamily="2" charset="-18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Obraz 2" descr="Dane programistyczne na monitorze komputera">
            <a:extLst>
              <a:ext uri="{FF2B5EF4-FFF2-40B4-BE49-F238E27FC236}">
                <a16:creationId xmlns:a16="http://schemas.microsoft.com/office/drawing/2014/main" id="{6658F1A5-1B13-0C3B-11D1-63B6394A5B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4761" y="2536982"/>
            <a:ext cx="3004745" cy="2606518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pic>
        <p:nvPicPr>
          <p:cNvPr id="7" name="Obraz 6" descr="Procesor z liczbami dwójkowymi i planem">
            <a:extLst>
              <a:ext uri="{FF2B5EF4-FFF2-40B4-BE49-F238E27FC236}">
                <a16:creationId xmlns:a16="http://schemas.microsoft.com/office/drawing/2014/main" id="{1C8D312B-B3FA-B041-EB8D-43562C176E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62165" y="1952065"/>
            <a:ext cx="6096000" cy="3429000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4CE077B7-3478-242E-6683-6AC05CB79D7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962786" y="3502243"/>
            <a:ext cx="5636466" cy="3757643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3495088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le tekstowe 6">
            <a:extLst>
              <a:ext uri="{FF2B5EF4-FFF2-40B4-BE49-F238E27FC236}">
                <a16:creationId xmlns:a16="http://schemas.microsoft.com/office/drawing/2014/main" id="{8B653324-42A3-507D-F2C5-7804FA7B452A}"/>
              </a:ext>
            </a:extLst>
          </p:cNvPr>
          <p:cNvSpPr txBox="1"/>
          <p:nvPr/>
        </p:nvSpPr>
        <p:spPr>
          <a:xfrm>
            <a:off x="914400" y="1530478"/>
            <a:ext cx="10363200" cy="3154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sz="19900" b="1" spc="30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Q&amp;A</a:t>
            </a:r>
            <a:endParaRPr lang="pl-PL" sz="19900" b="1" cap="none" spc="30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81039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514A2-6BF5-6932-698D-3EFAB9A88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C4B74B1-5C25-AFE2-E29B-EF95E4B11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43544"/>
          </a:xfrm>
        </p:spPr>
        <p:txBody>
          <a:bodyPr/>
          <a:lstStyle/>
          <a:p>
            <a:pPr marL="0" indent="0" algn="ctr">
              <a:buNone/>
            </a:pPr>
            <a:r>
              <a:rPr lang="pl-PL" sz="4000" spc="200"/>
              <a:t>Dziękujemy za uwagę</a:t>
            </a:r>
          </a:p>
          <a:p>
            <a:pPr marL="0" indent="0">
              <a:buNone/>
            </a:pPr>
            <a:endParaRPr lang="pl-PL"/>
          </a:p>
          <a:p>
            <a:pPr marL="0" indent="0">
              <a:buNone/>
            </a:pPr>
            <a:endParaRPr lang="pl-PL"/>
          </a:p>
          <a:p>
            <a:endParaRPr lang="pl-PL"/>
          </a:p>
          <a:p>
            <a:pPr marL="0" indent="0">
              <a:buNone/>
            </a:pPr>
            <a:endParaRPr lang="pl-PL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B6AA32FF-EAD8-7E57-B6B5-EEFEE09ACD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503782"/>
              </p:ext>
            </p:extLst>
          </p:nvPr>
        </p:nvGraphicFramePr>
        <p:xfrm>
          <a:off x="2786966" y="3998950"/>
          <a:ext cx="8128000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2936914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094470399"/>
                    </a:ext>
                  </a:extLst>
                </a:gridCol>
              </a:tblGrid>
              <a:tr h="8262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b="1"/>
                        <a:t>Krzysztof Paś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/>
                        <a:t>kpas2@future-processing.com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b="1"/>
                        <a:t>Konrad Sarnecki</a:t>
                      </a:r>
                    </a:p>
                    <a:p>
                      <a:r>
                        <a:rPr lang="pl-PL"/>
                        <a:t>ksarnecki@future-processing.com</a:t>
                      </a:r>
                      <a:br>
                        <a:rPr lang="pl-PL"/>
                      </a:br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938133"/>
                  </a:ext>
                </a:extLst>
              </a:tr>
            </a:tbl>
          </a:graphicData>
        </a:graphic>
      </p:graphicFrame>
      <p:pic>
        <p:nvPicPr>
          <p:cNvPr id="8" name="Obraz 7">
            <a:extLst>
              <a:ext uri="{FF2B5EF4-FFF2-40B4-BE49-F238E27FC236}">
                <a16:creationId xmlns:a16="http://schemas.microsoft.com/office/drawing/2014/main" id="{CC272E99-A4FF-F636-DFCA-C43E405BB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3212" y="4721469"/>
            <a:ext cx="2743200" cy="647700"/>
          </a:xfrm>
          <a:prstGeom prst="rect">
            <a:avLst/>
          </a:prstGeom>
        </p:spPr>
      </p:pic>
      <p:sp>
        <p:nvSpPr>
          <p:cNvPr id="9" name="pole tekstowe 8">
            <a:extLst>
              <a:ext uri="{FF2B5EF4-FFF2-40B4-BE49-F238E27FC236}">
                <a16:creationId xmlns:a16="http://schemas.microsoft.com/office/drawing/2014/main" id="{5D9CA462-D6EC-E608-8F5B-5684D8130F08}"/>
              </a:ext>
            </a:extLst>
          </p:cNvPr>
          <p:cNvSpPr txBox="1"/>
          <p:nvPr/>
        </p:nvSpPr>
        <p:spPr>
          <a:xfrm>
            <a:off x="915093" y="5635869"/>
            <a:ext cx="5110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/>
              <a:t>https://github.com/FP-DataSolution/SQLDay2025</a:t>
            </a:r>
          </a:p>
        </p:txBody>
      </p:sp>
    </p:spTree>
    <p:extLst>
      <p:ext uri="{BB962C8B-B14F-4D97-AF65-F5344CB8AC3E}">
        <p14:creationId xmlns:p14="http://schemas.microsoft.com/office/powerpoint/2010/main" val="3356581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C3F91-B0F6-F32C-9685-D17905EA71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68544"/>
            <a:ext cx="9144000" cy="2387600"/>
          </a:xfrm>
        </p:spPr>
        <p:txBody>
          <a:bodyPr>
            <a:noAutofit/>
          </a:bodyPr>
          <a:lstStyle/>
          <a:p>
            <a:pPr>
              <a:spcAft>
                <a:spcPts val="750"/>
              </a:spcAft>
            </a:pPr>
            <a:r>
              <a:rPr lang="pl-PL" sz="4000" b="1" i="0" noProof="0">
                <a:solidFill>
                  <a:srgbClr val="676A6C"/>
                </a:solidFill>
                <a:effectLst/>
                <a:latin typeface="open sans" panose="020B0606030504020204" pitchFamily="34" charset="0"/>
              </a:rPr>
              <a:t>Szyfruj, przenoś, korzystaj </a:t>
            </a:r>
            <a:br>
              <a:rPr lang="pl-PL" sz="4000" b="1" i="0" noProof="0">
                <a:solidFill>
                  <a:srgbClr val="676A6C"/>
                </a:solidFill>
                <a:effectLst/>
                <a:latin typeface="open sans" panose="020B0606030504020204" pitchFamily="34" charset="0"/>
              </a:rPr>
            </a:br>
            <a:r>
              <a:rPr lang="pl-PL" sz="4000" i="0" noProof="0">
                <a:solidFill>
                  <a:srgbClr val="676A6C"/>
                </a:solidFill>
                <a:effectLst/>
                <a:latin typeface="open sans" panose="020B0606030504020204" pitchFamily="34" charset="0"/>
              </a:rPr>
              <a:t>klucz do bezpiecznego procesowania wrażliwych danych w MS SQL Server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95A24-37C0-A695-CCE7-96772F485F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66692"/>
            <a:ext cx="9144000" cy="812944"/>
          </a:xfrm>
        </p:spPr>
        <p:txBody>
          <a:bodyPr/>
          <a:lstStyle/>
          <a:p>
            <a:r>
              <a:rPr lang="pl-PL" noProof="0"/>
              <a:t>Krzysztof Paś  		Konrad Sarnecki</a:t>
            </a:r>
          </a:p>
          <a:p>
            <a:endParaRPr lang="pl-PL" noProof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8B5E35E-3239-BAD1-6336-4529E5D77919}"/>
              </a:ext>
            </a:extLst>
          </p:cNvPr>
          <p:cNvSpPr txBox="1">
            <a:spLocks/>
          </p:cNvSpPr>
          <p:nvPr/>
        </p:nvSpPr>
        <p:spPr>
          <a:xfrm>
            <a:off x="9434945" y="6081785"/>
            <a:ext cx="2230582" cy="812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Oswald" pitchFamily="2" charset="-18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Oswald" pitchFamily="2" charset="-18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swald" pitchFamily="2" charset="-18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Oswald" pitchFamily="2" charset="-18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Oswald" pitchFamily="2" charset="-18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noProof="0"/>
              <a:t>Wrocław, 13 maja 2025</a:t>
            </a:r>
          </a:p>
        </p:txBody>
      </p:sp>
    </p:spTree>
    <p:extLst>
      <p:ext uri="{BB962C8B-B14F-4D97-AF65-F5344CB8AC3E}">
        <p14:creationId xmlns:p14="http://schemas.microsoft.com/office/powerpoint/2010/main" val="3183648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E55460-8A90-5580-E513-0693E23A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947" y="1415760"/>
            <a:ext cx="3170382" cy="844839"/>
          </a:xfrm>
        </p:spPr>
        <p:txBody>
          <a:bodyPr/>
          <a:lstStyle/>
          <a:p>
            <a:r>
              <a:rPr lang="pl-PL" noProof="0"/>
              <a:t>Krzysztof Paś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1172E190-932B-5868-261D-64E83A9FE909}"/>
              </a:ext>
            </a:extLst>
          </p:cNvPr>
          <p:cNvSpPr txBox="1">
            <a:spLocks/>
          </p:cNvSpPr>
          <p:nvPr/>
        </p:nvSpPr>
        <p:spPr>
          <a:xfrm>
            <a:off x="6791755" y="1415760"/>
            <a:ext cx="3618345" cy="844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Oswald" pitchFamily="2" charset="-18"/>
                <a:ea typeface="+mj-ea"/>
                <a:cs typeface="+mj-cs"/>
              </a:defRPr>
            </a:lvl1pPr>
          </a:lstStyle>
          <a:p>
            <a:r>
              <a:rPr lang="pl-PL" noProof="0"/>
              <a:t>Konrad Sarnecki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D41D3D1-E4FB-6102-C225-0B5AB5A12E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504" y="2485882"/>
            <a:ext cx="2447925" cy="2447925"/>
          </a:xfrm>
          <a:prstGeom prst="ellipse">
            <a:avLst/>
          </a:prstGeom>
          <a:ln w="63500" cap="rnd">
            <a:solidFill>
              <a:srgbClr val="FF8C07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0150E86-8BF1-DF77-988A-C3F99D2B6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0244" y="2485882"/>
            <a:ext cx="2421368" cy="2421368"/>
          </a:xfrm>
          <a:prstGeom prst="ellipse">
            <a:avLst/>
          </a:prstGeom>
          <a:ln w="63500" cap="rnd">
            <a:solidFill>
              <a:srgbClr val="FF8C07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pole tekstowe 12">
            <a:extLst>
              <a:ext uri="{FF2B5EF4-FFF2-40B4-BE49-F238E27FC236}">
                <a16:creationId xmlns:a16="http://schemas.microsoft.com/office/drawing/2014/main" id="{F4327F87-C451-1865-E55A-19425F06CA66}"/>
              </a:ext>
            </a:extLst>
          </p:cNvPr>
          <p:cNvSpPr txBox="1"/>
          <p:nvPr/>
        </p:nvSpPr>
        <p:spPr>
          <a:xfrm>
            <a:off x="1527318" y="5247330"/>
            <a:ext cx="2762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noProof="0">
                <a:latin typeface="Oswald" panose="00000500000000000000" pitchFamily="2" charset="-18"/>
              </a:rPr>
              <a:t>Senior </a:t>
            </a:r>
            <a:r>
              <a:rPr lang="pl-PL" b="1" noProof="0" err="1">
                <a:latin typeface="Oswald" panose="00000500000000000000" pitchFamily="2" charset="-18"/>
              </a:rPr>
              <a:t>Cloud</a:t>
            </a:r>
            <a:r>
              <a:rPr lang="pl-PL" b="1" noProof="0">
                <a:latin typeface="Oswald" panose="00000500000000000000" pitchFamily="2" charset="-18"/>
              </a:rPr>
              <a:t> Data </a:t>
            </a:r>
            <a:r>
              <a:rPr lang="pl-PL" b="1" noProof="0" err="1">
                <a:latin typeface="Oswald" panose="00000500000000000000" pitchFamily="2" charset="-18"/>
              </a:rPr>
              <a:t>Engineer</a:t>
            </a:r>
            <a:endParaRPr lang="pl-PL" b="1" noProof="0">
              <a:latin typeface="Oswald" panose="00000500000000000000" pitchFamily="2" charset="-18"/>
            </a:endParaRP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73014277-E56C-CDE2-4B77-F30AFE44E529}"/>
              </a:ext>
            </a:extLst>
          </p:cNvPr>
          <p:cNvSpPr txBox="1"/>
          <p:nvPr/>
        </p:nvSpPr>
        <p:spPr>
          <a:xfrm>
            <a:off x="7220582" y="5247330"/>
            <a:ext cx="276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noProof="0">
                <a:latin typeface="Oswald" panose="00000500000000000000" pitchFamily="2" charset="-18"/>
              </a:rPr>
              <a:t>Senior </a:t>
            </a:r>
            <a:r>
              <a:rPr lang="pl-PL" b="1" noProof="0" err="1">
                <a:latin typeface="Oswald" panose="00000500000000000000" pitchFamily="2" charset="-18"/>
              </a:rPr>
              <a:t>Cloud</a:t>
            </a:r>
            <a:r>
              <a:rPr lang="pl-PL" b="1" noProof="0">
                <a:latin typeface="Oswald" panose="00000500000000000000" pitchFamily="2" charset="-18"/>
              </a:rPr>
              <a:t> Data </a:t>
            </a:r>
            <a:r>
              <a:rPr lang="pl-PL" b="1" noProof="0" err="1">
                <a:latin typeface="Oswald" panose="00000500000000000000" pitchFamily="2" charset="-18"/>
              </a:rPr>
              <a:t>Engineer</a:t>
            </a:r>
            <a:endParaRPr lang="pl-PL" b="1" noProof="0">
              <a:latin typeface="Oswald" panose="00000500000000000000" pitchFamily="2" charset="-18"/>
            </a:endParaRPr>
          </a:p>
        </p:txBody>
      </p:sp>
      <p:pic>
        <p:nvPicPr>
          <p:cNvPr id="7" name="Grafika 6">
            <a:extLst>
              <a:ext uri="{FF2B5EF4-FFF2-40B4-BE49-F238E27FC236}">
                <a16:creationId xmlns:a16="http://schemas.microsoft.com/office/drawing/2014/main" id="{F47CF08D-15DD-1768-A638-F2B0DC41AA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17074" y="5484961"/>
            <a:ext cx="3476047" cy="137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21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59847-F1B1-CDB8-5CEC-3F1CEC808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021D89-4133-65BB-B6F2-56745DFD6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7545" cy="1325563"/>
          </a:xfrm>
        </p:spPr>
        <p:txBody>
          <a:bodyPr/>
          <a:lstStyle/>
          <a:p>
            <a:r>
              <a:rPr lang="pl-PL" noProof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E0F644-E657-C4BC-5A51-D13E72CFE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pl-PL" noProof="0"/>
              <a:t>Wprowadzenie </a:t>
            </a:r>
          </a:p>
          <a:p>
            <a:r>
              <a:rPr lang="pl-PL" noProof="0"/>
              <a:t>Szyfrowanie w MS SQL Server</a:t>
            </a:r>
          </a:p>
          <a:p>
            <a:r>
              <a:rPr lang="pl-PL" noProof="0"/>
              <a:t>Omówienie algorytmu AES-256 i jego implementacji</a:t>
            </a:r>
          </a:p>
          <a:p>
            <a:r>
              <a:rPr lang="pl-PL" noProof="0"/>
              <a:t>Struktura zaszyfrowanej wartości</a:t>
            </a:r>
          </a:p>
          <a:p>
            <a:r>
              <a:rPr lang="pl-PL" noProof="0"/>
              <a:t>DEMO</a:t>
            </a:r>
          </a:p>
          <a:p>
            <a:r>
              <a:rPr lang="pl-PL" noProof="0"/>
              <a:t>Podsumowanie</a:t>
            </a:r>
          </a:p>
        </p:txBody>
      </p:sp>
      <p:pic>
        <p:nvPicPr>
          <p:cNvPr id="3" name="Obraz 2" descr="Urządzenie i kłódka">
            <a:extLst>
              <a:ext uri="{FF2B5EF4-FFF2-40B4-BE49-F238E27FC236}">
                <a16:creationId xmlns:a16="http://schemas.microsoft.com/office/drawing/2014/main" id="{F11E0B56-BF04-2F3B-8DCC-1ABAEAD32BF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106" y="3975234"/>
            <a:ext cx="3598212" cy="202399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34375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1ECC4-270F-B098-2B2B-43824ED8FE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9D2454-FFE2-FC93-79BA-09AC176B0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7545" cy="1339850"/>
          </a:xfrm>
        </p:spPr>
        <p:txBody>
          <a:bodyPr/>
          <a:lstStyle/>
          <a:p>
            <a:r>
              <a:rPr lang="pl-PL" noProof="0"/>
              <a:t>Wprowadzenie</a:t>
            </a:r>
          </a:p>
        </p:txBody>
      </p:sp>
      <p:pic>
        <p:nvPicPr>
          <p:cNvPr id="3" name="Grafika 2" descr="Baza danych z wypełnieniem pełnym">
            <a:extLst>
              <a:ext uri="{FF2B5EF4-FFF2-40B4-BE49-F238E27FC236}">
                <a16:creationId xmlns:a16="http://schemas.microsoft.com/office/drawing/2014/main" id="{68BE199B-6613-C3FD-EC1B-DC64118E05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8650" y="2514600"/>
            <a:ext cx="914400" cy="914400"/>
          </a:xfrm>
          <a:prstGeom prst="rect">
            <a:avLst/>
          </a:prstGeom>
        </p:spPr>
      </p:pic>
      <p:pic>
        <p:nvPicPr>
          <p:cNvPr id="7" name="Grafika 6" descr="Klawisz z wypełnieniem pełnym">
            <a:extLst>
              <a:ext uri="{FF2B5EF4-FFF2-40B4-BE49-F238E27FC236}">
                <a16:creationId xmlns:a16="http://schemas.microsoft.com/office/drawing/2014/main" id="{ABDD11E1-63D6-0C86-1012-3F6E7EA133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6287" y="2098416"/>
            <a:ext cx="619125" cy="619125"/>
          </a:xfrm>
          <a:prstGeom prst="rect">
            <a:avLst/>
          </a:prstGeom>
        </p:spPr>
      </p:pic>
      <p:pic>
        <p:nvPicPr>
          <p:cNvPr id="9" name="Grafika 8">
            <a:extLst>
              <a:ext uri="{FF2B5EF4-FFF2-40B4-BE49-F238E27FC236}">
                <a16:creationId xmlns:a16="http://schemas.microsoft.com/office/drawing/2014/main" id="{AC907DFA-80A3-E50A-963D-7A4713E5E3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14266" y="2500531"/>
            <a:ext cx="1752600" cy="1168400"/>
          </a:xfrm>
          <a:prstGeom prst="rect">
            <a:avLst/>
          </a:prstGeom>
        </p:spPr>
      </p:pic>
      <p:pic>
        <p:nvPicPr>
          <p:cNvPr id="14" name="Obraz 13" descr="Obraz zawierający Grafika, sztuka, projekt graficzny, design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E84D1113-6FA0-B26B-3390-9925371CC11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138" y="2387600"/>
            <a:ext cx="1201818" cy="971550"/>
          </a:xfrm>
          <a:prstGeom prst="rect">
            <a:avLst/>
          </a:prstGeom>
        </p:spPr>
      </p:pic>
      <p:cxnSp>
        <p:nvCxnSpPr>
          <p:cNvPr id="16" name="Łącznik prosty ze strzałką 15">
            <a:extLst>
              <a:ext uri="{FF2B5EF4-FFF2-40B4-BE49-F238E27FC236}">
                <a16:creationId xmlns:a16="http://schemas.microsoft.com/office/drawing/2014/main" id="{06894466-F013-B1B8-DB81-1B78B5BABE5E}"/>
              </a:ext>
            </a:extLst>
          </p:cNvPr>
          <p:cNvCxnSpPr/>
          <p:nvPr/>
        </p:nvCxnSpPr>
        <p:spPr>
          <a:xfrm>
            <a:off x="2800350" y="3079750"/>
            <a:ext cx="6717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Łącznik prosty ze strzałką 17">
            <a:extLst>
              <a:ext uri="{FF2B5EF4-FFF2-40B4-BE49-F238E27FC236}">
                <a16:creationId xmlns:a16="http://schemas.microsoft.com/office/drawing/2014/main" id="{D4779D1F-D329-D3CD-E5BF-D65D7EC98B52}"/>
              </a:ext>
            </a:extLst>
          </p:cNvPr>
          <p:cNvCxnSpPr/>
          <p:nvPr/>
        </p:nvCxnSpPr>
        <p:spPr>
          <a:xfrm>
            <a:off x="4705350" y="3079750"/>
            <a:ext cx="6717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7A5462DF-4F89-1BFD-9C6F-F52096EEE5C0}"/>
              </a:ext>
            </a:extLst>
          </p:cNvPr>
          <p:cNvSpPr txBox="1"/>
          <p:nvPr/>
        </p:nvSpPr>
        <p:spPr>
          <a:xfrm>
            <a:off x="3807879" y="2895084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noProof="0"/>
              <a:t>…</a:t>
            </a:r>
          </a:p>
        </p:txBody>
      </p:sp>
      <p:cxnSp>
        <p:nvCxnSpPr>
          <p:cNvPr id="22" name="Łącznik prosty ze strzałką 21">
            <a:extLst>
              <a:ext uri="{FF2B5EF4-FFF2-40B4-BE49-F238E27FC236}">
                <a16:creationId xmlns:a16="http://schemas.microsoft.com/office/drawing/2014/main" id="{DB686F58-5842-3BA1-9EEB-1884DB7C69D5}"/>
              </a:ext>
            </a:extLst>
          </p:cNvPr>
          <p:cNvCxnSpPr>
            <a:cxnSpLocks/>
          </p:cNvCxnSpPr>
          <p:nvPr/>
        </p:nvCxnSpPr>
        <p:spPr>
          <a:xfrm flipV="1">
            <a:off x="7642817" y="3067050"/>
            <a:ext cx="1466850" cy="12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376EFA31-2559-B20C-5882-82B2B9EB78DA}"/>
              </a:ext>
            </a:extLst>
          </p:cNvPr>
          <p:cNvSpPr txBox="1"/>
          <p:nvPr/>
        </p:nvSpPr>
        <p:spPr>
          <a:xfrm>
            <a:off x="7642817" y="2384425"/>
            <a:ext cx="2215558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odszyfrowanie</a:t>
            </a:r>
            <a:r>
              <a:rPr lang="pl-PL" noProof="0"/>
              <a:t> </a:t>
            </a:r>
            <a:br>
              <a:rPr lang="pl-PL" noProof="0"/>
            </a:b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i</a:t>
            </a:r>
            <a:r>
              <a:rPr lang="pl-PL" noProof="0"/>
              <a:t> </a:t>
            </a: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transformacja</a:t>
            </a:r>
          </a:p>
        </p:txBody>
      </p:sp>
      <p:pic>
        <p:nvPicPr>
          <p:cNvPr id="31" name="Grafika 30" descr="Przekazywanie z wypełnieniem pełnym">
            <a:extLst>
              <a:ext uri="{FF2B5EF4-FFF2-40B4-BE49-F238E27FC236}">
                <a16:creationId xmlns:a16="http://schemas.microsoft.com/office/drawing/2014/main" id="{A772C588-BFE0-C650-6DE1-732CE1ABF76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524960" y="2165350"/>
            <a:ext cx="914400" cy="914400"/>
          </a:xfrm>
          <a:prstGeom prst="rect">
            <a:avLst/>
          </a:prstGeom>
        </p:spPr>
      </p:pic>
      <p:pic>
        <p:nvPicPr>
          <p:cNvPr id="37" name="Grafika 36" descr="Internet rzeczy z wypełnieniem pełnym">
            <a:extLst>
              <a:ext uri="{FF2B5EF4-FFF2-40B4-BE49-F238E27FC236}">
                <a16:creationId xmlns:a16="http://schemas.microsoft.com/office/drawing/2014/main" id="{261C3A18-EF0B-26EE-FE5C-5FEFDC27B1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753184" y="2537857"/>
            <a:ext cx="914400" cy="914400"/>
          </a:xfrm>
          <a:prstGeom prst="rect">
            <a:avLst/>
          </a:prstGeom>
        </p:spPr>
      </p:pic>
      <p:sp>
        <p:nvSpPr>
          <p:cNvPr id="38" name="pole tekstowe 37">
            <a:extLst>
              <a:ext uri="{FF2B5EF4-FFF2-40B4-BE49-F238E27FC236}">
                <a16:creationId xmlns:a16="http://schemas.microsoft.com/office/drawing/2014/main" id="{6ECDFA8C-3212-E63B-5043-BD5CC81A8B3A}"/>
              </a:ext>
            </a:extLst>
          </p:cNvPr>
          <p:cNvSpPr txBox="1"/>
          <p:nvPr/>
        </p:nvSpPr>
        <p:spPr>
          <a:xfrm>
            <a:off x="9386361" y="2165350"/>
            <a:ext cx="1553630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system docelowy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9B67403E-5AFB-0959-A0C6-00D07489A8C7}"/>
              </a:ext>
            </a:extLst>
          </p:cNvPr>
          <p:cNvSpPr/>
          <p:nvPr/>
        </p:nvSpPr>
        <p:spPr>
          <a:xfrm>
            <a:off x="5514266" y="1766372"/>
            <a:ext cx="5839534" cy="2257423"/>
          </a:xfrm>
          <a:prstGeom prst="rect">
            <a:avLst/>
          </a:prstGeom>
          <a:noFill/>
          <a:ln w="28575">
            <a:solidFill>
              <a:srgbClr val="FF66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88477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66FD72-B323-67C6-7AA4-E6CA0C643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A340405-D3A5-FA1F-980B-0344FC2F3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7545" cy="1224161"/>
          </a:xfrm>
        </p:spPr>
        <p:txBody>
          <a:bodyPr/>
          <a:lstStyle/>
          <a:p>
            <a:r>
              <a:rPr lang="pl-PL" noProof="0"/>
              <a:t>Szyfrowanie w MS SQL Server</a:t>
            </a: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4497A58E-CF90-C5FB-17B5-CC75ED255FF3}"/>
              </a:ext>
            </a:extLst>
          </p:cNvPr>
          <p:cNvSpPr txBox="1"/>
          <p:nvPr/>
        </p:nvSpPr>
        <p:spPr>
          <a:xfrm>
            <a:off x="152400" y="6438900"/>
            <a:ext cx="95857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noProof="0"/>
              <a:t>Źródło: </a:t>
            </a:r>
            <a:r>
              <a:rPr lang="pl-PL" sz="1400" noProof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https://learn.microsoft.com/en-us/sql/t-sql/statements/create-symmetric-key-transact-sql?view=sql-server-ver16</a:t>
            </a:r>
            <a:endParaRPr lang="pl-PL" sz="1400" noProof="0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D07D487F-5B3C-26EF-50E2-2B833CCD9E88}"/>
              </a:ext>
            </a:extLst>
          </p:cNvPr>
          <p:cNvSpPr txBox="1"/>
          <p:nvPr/>
        </p:nvSpPr>
        <p:spPr>
          <a:xfrm>
            <a:off x="894772" y="1450611"/>
            <a:ext cx="8829675" cy="4549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Wybór algorytmu szyfrowania w SQL Server</a:t>
            </a:r>
          </a:p>
          <a:p>
            <a:pPr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✅ Zalecane algorytmy</a:t>
            </a:r>
          </a:p>
          <a:p>
            <a:pPr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	AES_256 – Najbardziej bezpieczny i zalecany dla nowych wdrożeń.</a:t>
            </a:r>
          </a:p>
          <a:p>
            <a:pPr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	AES_128, Triple_DES_3Key – Obsługiwane, ale preferuj AES_256.</a:t>
            </a:r>
          </a:p>
          <a:p>
            <a:pPr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⚠️ Przestarzałe algorytmy:</a:t>
            </a:r>
          </a:p>
          <a:p>
            <a:pPr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	DES, RC2, RC4, RC4_128 – Niezalecane: słabe lub podatne.</a:t>
            </a:r>
          </a:p>
          <a:p>
            <a:pPr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	</a:t>
            </a:r>
            <a:r>
              <a:rPr lang="pl-PL" sz="1750" noProof="0" err="1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Triple_DES</a:t>
            </a: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 (bez 3Key) – również przestarzały.</a:t>
            </a:r>
          </a:p>
          <a:p>
            <a:pPr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📌 Podsumowując:</a:t>
            </a:r>
          </a:p>
          <a:p>
            <a:pPr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	AES jest bezpieczniejszy, szybszy i lepiej wspierany.</a:t>
            </a:r>
          </a:p>
          <a:p>
            <a:pPr>
              <a:lnSpc>
                <a:spcPct val="115000"/>
              </a:lnSpc>
              <a:spcBef>
                <a:spcPts val="800"/>
              </a:spcBef>
              <a:spcAft>
                <a:spcPts val="400"/>
              </a:spcAft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	Wybór algorytmu wpływa na bezpieczeństwo, ale też kompatybilność (np. migracje).</a:t>
            </a:r>
          </a:p>
        </p:txBody>
      </p:sp>
      <p:pic>
        <p:nvPicPr>
          <p:cNvPr id="5" name="Obraz 4" descr="Kłódka na płycie głównej komputera">
            <a:extLst>
              <a:ext uri="{FF2B5EF4-FFF2-40B4-BE49-F238E27FC236}">
                <a16:creationId xmlns:a16="http://schemas.microsoft.com/office/drawing/2014/main" id="{9F21DEBF-EE1A-6C74-014B-C06C8A0B90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0275" y="2359152"/>
            <a:ext cx="3411120" cy="22768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63813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33D37-7A79-7B6F-15C7-7E0390EEC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1660B9-924E-4080-FF64-DBE1B423D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7545" cy="1339850"/>
          </a:xfrm>
        </p:spPr>
        <p:txBody>
          <a:bodyPr/>
          <a:lstStyle/>
          <a:p>
            <a:r>
              <a:rPr lang="pl-PL" noProof="0"/>
              <a:t>AES-256</a:t>
            </a:r>
          </a:p>
        </p:txBody>
      </p:sp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496D9C39-B44E-BCC0-EB30-77285731D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151" y="1796608"/>
            <a:ext cx="566976" cy="566976"/>
          </a:xfrm>
          <a:prstGeom prst="rect">
            <a:avLst/>
          </a:prstGeom>
        </p:spPr>
      </p:pic>
      <p:sp>
        <p:nvSpPr>
          <p:cNvPr id="11" name="Text 1">
            <a:extLst>
              <a:ext uri="{FF2B5EF4-FFF2-40B4-BE49-F238E27FC236}">
                <a16:creationId xmlns:a16="http://schemas.microsoft.com/office/drawing/2014/main" id="{293AFB92-581E-F055-4F8E-D4A899CC1D7A}"/>
              </a:ext>
            </a:extLst>
          </p:cNvPr>
          <p:cNvSpPr/>
          <p:nvPr/>
        </p:nvSpPr>
        <p:spPr>
          <a:xfrm>
            <a:off x="2096079" y="2498765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pl-PL" sz="2200" noProof="0">
                <a:solidFill>
                  <a:srgbClr val="504C49"/>
                </a:solidFill>
                <a:latin typeface="Oswald" panose="00000500000000000000" pitchFamily="2" charset="-18"/>
                <a:ea typeface="Platypi Medium" pitchFamily="34" charset="-122"/>
                <a:cs typeface="Platypi Medium" pitchFamily="34" charset="-120"/>
              </a:rPr>
              <a:t>Co to jest?</a:t>
            </a:r>
            <a:endParaRPr lang="pl-PL" sz="2200" noProof="0">
              <a:latin typeface="Oswald" panose="00000500000000000000" pitchFamily="2" charset="-18"/>
            </a:endParaRPr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38871E8E-B9D4-0CBF-2BD0-1AC49D63B29F}"/>
              </a:ext>
            </a:extLst>
          </p:cNvPr>
          <p:cNvSpPr/>
          <p:nvPr/>
        </p:nvSpPr>
        <p:spPr>
          <a:xfrm>
            <a:off x="1710287" y="2988276"/>
            <a:ext cx="2758024" cy="3504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AES (Advanced </a:t>
            </a:r>
            <a:r>
              <a:rPr lang="pl-PL" sz="1750" noProof="0" err="1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Encryption</a:t>
            </a: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 Standard) - szyfrowanie symetryczne oparte na algorytmie </a:t>
            </a:r>
            <a:r>
              <a:rPr lang="pl-PL" sz="1750" noProof="0" err="1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Rijndael</a:t>
            </a: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, polegające na wielokrotnym przekształcaniu bloków danych za pomocą klucza, będące dziś międzynarodowym standardem ochrony informacji.</a:t>
            </a:r>
            <a:endParaRPr lang="pl-PL" sz="1750" noProof="0">
              <a:latin typeface="Oswald" panose="00000500000000000000" pitchFamily="2" charset="-18"/>
            </a:endParaRPr>
          </a:p>
        </p:txBody>
      </p:sp>
      <p:pic>
        <p:nvPicPr>
          <p:cNvPr id="13" name="Image 2" descr="preencoded.png">
            <a:extLst>
              <a:ext uri="{FF2B5EF4-FFF2-40B4-BE49-F238E27FC236}">
                <a16:creationId xmlns:a16="http://schemas.microsoft.com/office/drawing/2014/main" id="{89634AB1-7BC8-6F13-87DA-3DFEFF011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548" y="1818382"/>
            <a:ext cx="536654" cy="566976"/>
          </a:xfrm>
          <a:prstGeom prst="rect">
            <a:avLst/>
          </a:prstGeom>
        </p:spPr>
      </p:pic>
      <p:sp>
        <p:nvSpPr>
          <p:cNvPr id="14" name="Text 3">
            <a:extLst>
              <a:ext uri="{FF2B5EF4-FFF2-40B4-BE49-F238E27FC236}">
                <a16:creationId xmlns:a16="http://schemas.microsoft.com/office/drawing/2014/main" id="{AC8C1106-89B7-520D-C03A-2CB2A296F8B0}"/>
              </a:ext>
            </a:extLst>
          </p:cNvPr>
          <p:cNvSpPr/>
          <p:nvPr/>
        </p:nvSpPr>
        <p:spPr>
          <a:xfrm>
            <a:off x="4996161" y="2498765"/>
            <a:ext cx="1852695" cy="489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pl-PL" sz="2200" noProof="0">
                <a:solidFill>
                  <a:srgbClr val="504C49"/>
                </a:solidFill>
                <a:latin typeface="Oswald" panose="00000500000000000000" pitchFamily="2" charset="-18"/>
                <a:ea typeface="Platypi Medium" pitchFamily="34" charset="-122"/>
                <a:cs typeface="Platypi Medium" pitchFamily="34" charset="-120"/>
              </a:rPr>
              <a:t>Charakterystyka</a:t>
            </a:r>
            <a:endParaRPr lang="pl-PL" sz="2200" noProof="0">
              <a:latin typeface="Oswald" panose="00000500000000000000" pitchFamily="2" charset="-18"/>
            </a:endParaRPr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9F3A7A72-B55C-6532-6357-51786460A16F}"/>
              </a:ext>
            </a:extLst>
          </p:cNvPr>
          <p:cNvSpPr/>
          <p:nvPr/>
        </p:nvSpPr>
        <p:spPr>
          <a:xfrm>
            <a:off x="4751296" y="2988276"/>
            <a:ext cx="251772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Szyfrowanie symetryczne,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blok 128-bitowy.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Klucz 256-bitowy.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14 rund szyfrowania – podstawienia, permutacje, mieszanie i dodanie klucza.</a:t>
            </a:r>
            <a:endParaRPr lang="pl-PL" sz="1750" noProof="0">
              <a:latin typeface="Oswald" panose="00000500000000000000" pitchFamily="2" charset="-18"/>
            </a:endParaRPr>
          </a:p>
        </p:txBody>
      </p:sp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877B09A1-40A2-A41F-D96A-75B2099F03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2960" y="1787271"/>
            <a:ext cx="566976" cy="566976"/>
          </a:xfrm>
          <a:prstGeom prst="rect">
            <a:avLst/>
          </a:prstGeom>
        </p:spPr>
      </p:pic>
      <p:sp>
        <p:nvSpPr>
          <p:cNvPr id="17" name="Text 5">
            <a:extLst>
              <a:ext uri="{FF2B5EF4-FFF2-40B4-BE49-F238E27FC236}">
                <a16:creationId xmlns:a16="http://schemas.microsoft.com/office/drawing/2014/main" id="{175567A1-3D5E-DB51-900A-D97110B78AF1}"/>
              </a:ext>
            </a:extLst>
          </p:cNvPr>
          <p:cNvSpPr/>
          <p:nvPr/>
        </p:nvSpPr>
        <p:spPr>
          <a:xfrm>
            <a:off x="8602960" y="2498765"/>
            <a:ext cx="6599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pl-PL" sz="2200" noProof="0">
                <a:solidFill>
                  <a:srgbClr val="504C49"/>
                </a:solidFill>
                <a:latin typeface="Oswald" panose="00000500000000000000" pitchFamily="2" charset="-18"/>
                <a:ea typeface="Platypi Medium" pitchFamily="34" charset="-122"/>
                <a:cs typeface="Platypi Medium" pitchFamily="34" charset="-120"/>
              </a:rPr>
              <a:t>Zalety</a:t>
            </a:r>
            <a:endParaRPr lang="pl-PL" sz="2200" noProof="0">
              <a:latin typeface="Oswald" panose="00000500000000000000" pitchFamily="2" charset="-18"/>
            </a:endParaRPr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id="{676DD978-8B43-1BEB-7312-F50C237D5C1A}"/>
              </a:ext>
            </a:extLst>
          </p:cNvPr>
          <p:cNvSpPr/>
          <p:nvPr/>
        </p:nvSpPr>
        <p:spPr>
          <a:xfrm>
            <a:off x="7687114" y="2989182"/>
            <a:ext cx="2965645" cy="2996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Przekształcanie danych w sposób nieodwracalny bez znajomości klucza, tak aby uniemożliwić ich odczytanie osobom nieuprawnionym.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Silne bezpieczeństwo,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wysoka wydajność,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  <a:cs typeface="Source Serif Pro" pitchFamily="34" charset="-120"/>
              </a:rPr>
              <a:t>wspierany przez SQL Server.</a:t>
            </a:r>
            <a:endParaRPr lang="pl-PL" sz="1750" noProof="0">
              <a:latin typeface="Oswald" panose="00000500000000000000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954980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E5D682-146F-8452-6069-2D0560FE7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142E1D3-0CB3-6B23-D925-DD05A6849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7545" cy="1339850"/>
          </a:xfrm>
        </p:spPr>
        <p:txBody>
          <a:bodyPr/>
          <a:lstStyle/>
          <a:p>
            <a:r>
              <a:rPr lang="pl-PL" noProof="0"/>
              <a:t>AES-256</a:t>
            </a:r>
          </a:p>
        </p:txBody>
      </p:sp>
      <p:sp>
        <p:nvSpPr>
          <p:cNvPr id="26" name="Text 1">
            <a:extLst>
              <a:ext uri="{FF2B5EF4-FFF2-40B4-BE49-F238E27FC236}">
                <a16:creationId xmlns:a16="http://schemas.microsoft.com/office/drawing/2014/main" id="{473CB4EE-8523-6231-47DC-94D10829125E}"/>
              </a:ext>
            </a:extLst>
          </p:cNvPr>
          <p:cNvSpPr/>
          <p:nvPr/>
        </p:nvSpPr>
        <p:spPr>
          <a:xfrm>
            <a:off x="245864" y="15936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pl-PL" sz="2200" noProof="0">
                <a:solidFill>
                  <a:srgbClr val="201B18"/>
                </a:solidFill>
                <a:latin typeface="Oswald" panose="00000500000000000000" pitchFamily="2" charset="-18"/>
                <a:ea typeface="Platypi Medium" pitchFamily="34" charset="-122"/>
                <a:cs typeface="Platypi Medium" pitchFamily="34" charset="-120"/>
              </a:rPr>
              <a:t>Tryby pracy</a:t>
            </a:r>
            <a:endParaRPr lang="pl-PL" sz="2200" noProof="0">
              <a:latin typeface="Oswald" panose="00000500000000000000" pitchFamily="2" charset="-18"/>
            </a:endParaRPr>
          </a:p>
        </p:txBody>
      </p:sp>
      <p:sp>
        <p:nvSpPr>
          <p:cNvPr id="27" name="Text 2">
            <a:extLst>
              <a:ext uri="{FF2B5EF4-FFF2-40B4-BE49-F238E27FC236}">
                <a16:creationId xmlns:a16="http://schemas.microsoft.com/office/drawing/2014/main" id="{65C17AE0-77B8-4317-2AB6-CD286E5E59C6}"/>
              </a:ext>
            </a:extLst>
          </p:cNvPr>
          <p:cNvSpPr/>
          <p:nvPr/>
        </p:nvSpPr>
        <p:spPr>
          <a:xfrm>
            <a:off x="150971" y="2098833"/>
            <a:ext cx="3468529" cy="3370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pl-PL" sz="1400" b="1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CBC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(</a:t>
            </a:r>
            <a:r>
              <a:rPr lang="pl-PL" sz="1400" noProof="0" err="1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Cipher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Block </a:t>
            </a:r>
            <a:r>
              <a:rPr lang="pl-PL" sz="1400" noProof="0" err="1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Chaining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) - bezpieczny (domyślny w SQL Server), każdy blok zależy od poprzedniego.</a:t>
            </a:r>
            <a:b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</a:br>
            <a:r>
              <a:rPr lang="pl-PL" sz="1400" b="1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GCM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(</a:t>
            </a:r>
            <a:r>
              <a:rPr lang="pl-PL" sz="1400" noProof="0" err="1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Galois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/</a:t>
            </a:r>
            <a:r>
              <a:rPr lang="pl-PL" sz="1400" noProof="0" err="1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Counter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pl-PL" sz="1400" noProof="0" err="1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Mode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) – bezpieczny, zawiera element uwierzytelniania </a:t>
            </a:r>
            <a:b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</a:b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(</a:t>
            </a:r>
            <a:r>
              <a:rPr lang="pl-PL" sz="1400" noProof="0" err="1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integrity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pl-PL" sz="1400" noProof="0" err="1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check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). </a:t>
            </a:r>
            <a:b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</a:b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Nie wspierany przez SQL Server</a:t>
            </a:r>
          </a:p>
          <a:p>
            <a:pPr>
              <a:lnSpc>
                <a:spcPts val="2850"/>
              </a:lnSpc>
            </a:pPr>
            <a:r>
              <a:rPr lang="pl-PL" sz="1400" b="1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ECB (</a:t>
            </a:r>
            <a:r>
              <a:rPr lang="pl-PL" sz="1400" noProof="0" err="1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Electronic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pl-PL" sz="1400" noProof="0" err="1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Code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pl-PL" sz="1400" noProof="0" err="1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Book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) - niebezpieczny, każdy blok </a:t>
            </a:r>
          </a:p>
          <a:p>
            <a:pPr>
              <a:lnSpc>
                <a:spcPts val="2850"/>
              </a:lnSpc>
            </a:pP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szyfrowany niezależnie.</a:t>
            </a:r>
            <a:b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</a:br>
            <a:r>
              <a:rPr lang="pl-PL" sz="1400" b="1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</a:rPr>
              <a:t>i inne…</a:t>
            </a:r>
          </a:p>
          <a:p>
            <a:pPr>
              <a:lnSpc>
                <a:spcPts val="2850"/>
              </a:lnSpc>
            </a:pPr>
            <a:endParaRPr lang="pl-PL" sz="1400" noProof="0">
              <a:solidFill>
                <a:srgbClr val="504C49"/>
              </a:solidFill>
              <a:latin typeface="Source Serif Pro" pitchFamily="34" charset="0"/>
              <a:ea typeface="Source Serif Pro" pitchFamily="34" charset="-122"/>
              <a:cs typeface="Source Serif Pro" pitchFamily="34" charset="-120"/>
            </a:endParaRPr>
          </a:p>
          <a:p>
            <a:pPr>
              <a:lnSpc>
                <a:spcPts val="2850"/>
              </a:lnSpc>
            </a:pPr>
            <a:endParaRPr lang="pl-PL" sz="1400" noProof="0">
              <a:solidFill>
                <a:srgbClr val="504C49"/>
              </a:solidFill>
              <a:latin typeface="Source Serif Pro" pitchFamily="34" charset="0"/>
              <a:ea typeface="Source Serif Pro" pitchFamily="34" charset="-122"/>
              <a:cs typeface="Source Serif Pro" pitchFamily="34" charset="-120"/>
            </a:endParaRPr>
          </a:p>
          <a:p>
            <a:pPr>
              <a:lnSpc>
                <a:spcPts val="2850"/>
              </a:lnSpc>
            </a:pPr>
            <a:endParaRPr lang="pl-PL" sz="1400" noProof="0"/>
          </a:p>
          <a:p>
            <a:pPr marL="0" indent="0">
              <a:lnSpc>
                <a:spcPts val="2850"/>
              </a:lnSpc>
              <a:buNone/>
            </a:pPr>
            <a:endParaRPr lang="pl-PL" sz="1400" noProof="0"/>
          </a:p>
        </p:txBody>
      </p:sp>
      <p:sp>
        <p:nvSpPr>
          <p:cNvPr id="28" name="Text 3">
            <a:extLst>
              <a:ext uri="{FF2B5EF4-FFF2-40B4-BE49-F238E27FC236}">
                <a16:creationId xmlns:a16="http://schemas.microsoft.com/office/drawing/2014/main" id="{189141F8-BC93-34F5-2FA4-342B813DDA76}"/>
              </a:ext>
            </a:extLst>
          </p:cNvPr>
          <p:cNvSpPr/>
          <p:nvPr/>
        </p:nvSpPr>
        <p:spPr>
          <a:xfrm>
            <a:off x="130373" y="3273981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pl-PL" sz="1400" noProof="0"/>
          </a:p>
        </p:txBody>
      </p:sp>
      <p:sp>
        <p:nvSpPr>
          <p:cNvPr id="29" name="Text 4">
            <a:extLst>
              <a:ext uri="{FF2B5EF4-FFF2-40B4-BE49-F238E27FC236}">
                <a16:creationId xmlns:a16="http://schemas.microsoft.com/office/drawing/2014/main" id="{0FFCBC9B-82F8-C48F-B93D-2F32B50FE338}"/>
              </a:ext>
            </a:extLst>
          </p:cNvPr>
          <p:cNvSpPr/>
          <p:nvPr/>
        </p:nvSpPr>
        <p:spPr>
          <a:xfrm>
            <a:off x="4147423" y="1138526"/>
            <a:ext cx="33254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pl-PL" sz="2200" noProof="0">
                <a:solidFill>
                  <a:srgbClr val="201B18"/>
                </a:solidFill>
                <a:latin typeface="Oswald" panose="00000500000000000000" pitchFamily="2" charset="-18"/>
                <a:ea typeface="Platypi Medium" pitchFamily="34" charset="-122"/>
                <a:cs typeface="Platypi Medium" pitchFamily="34" charset="-120"/>
              </a:rPr>
              <a:t>IV - </a:t>
            </a:r>
            <a:r>
              <a:rPr lang="pl-PL" sz="2200" noProof="0" err="1">
                <a:solidFill>
                  <a:srgbClr val="201B18"/>
                </a:solidFill>
                <a:latin typeface="Oswald" panose="00000500000000000000" pitchFamily="2" charset="-18"/>
                <a:ea typeface="Platypi Medium" pitchFamily="34" charset="-122"/>
                <a:cs typeface="Platypi Medium" pitchFamily="34" charset="-120"/>
              </a:rPr>
              <a:t>Initialization</a:t>
            </a:r>
            <a:r>
              <a:rPr lang="pl-PL" sz="2200" noProof="0">
                <a:solidFill>
                  <a:srgbClr val="201B18"/>
                </a:solidFill>
                <a:latin typeface="Oswald" panose="00000500000000000000" pitchFamily="2" charset="-18"/>
                <a:ea typeface="Platypi Medium" pitchFamily="34" charset="-122"/>
                <a:cs typeface="Platypi Medium" pitchFamily="34" charset="-120"/>
              </a:rPr>
              <a:t> </a:t>
            </a:r>
            <a:r>
              <a:rPr lang="pl-PL" sz="2200" noProof="0" err="1">
                <a:solidFill>
                  <a:srgbClr val="201B18"/>
                </a:solidFill>
                <a:latin typeface="Oswald" panose="00000500000000000000" pitchFamily="2" charset="-18"/>
                <a:ea typeface="Platypi Medium" pitchFamily="34" charset="-122"/>
                <a:cs typeface="Platypi Medium" pitchFamily="34" charset="-120"/>
              </a:rPr>
              <a:t>Vector</a:t>
            </a:r>
            <a:endParaRPr lang="pl-PL" sz="2200" noProof="0">
              <a:latin typeface="Oswald" panose="00000500000000000000" pitchFamily="2" charset="-18"/>
            </a:endParaRPr>
          </a:p>
        </p:txBody>
      </p:sp>
      <p:sp>
        <p:nvSpPr>
          <p:cNvPr id="30" name="Text 5">
            <a:extLst>
              <a:ext uri="{FF2B5EF4-FFF2-40B4-BE49-F238E27FC236}">
                <a16:creationId xmlns:a16="http://schemas.microsoft.com/office/drawing/2014/main" id="{2A581EEB-F063-6386-172A-F243E871E82F}"/>
              </a:ext>
            </a:extLst>
          </p:cNvPr>
          <p:cNvSpPr/>
          <p:nvPr/>
        </p:nvSpPr>
        <p:spPr>
          <a:xfrm>
            <a:off x="2912269" y="1549473"/>
            <a:ext cx="6367462" cy="2691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Wektor inicjalizujący (IV) dodaje losowość do pierwszego bloku.</a:t>
            </a:r>
          </a:p>
          <a:p>
            <a:pPr algn="ctr">
              <a:lnSpc>
                <a:spcPts val="2850"/>
              </a:lnSpc>
            </a:pP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Musi być unikalny dla każdej operacji (szczególnie w CBC).</a:t>
            </a:r>
          </a:p>
          <a:p>
            <a:pPr algn="ctr">
              <a:lnSpc>
                <a:spcPts val="2850"/>
              </a:lnSpc>
            </a:pP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W SQL Server – generowany automatycznie, </a:t>
            </a:r>
            <a:b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</a:b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osadzany w zaszyfrowanym wyniku.</a:t>
            </a:r>
          </a:p>
        </p:txBody>
      </p:sp>
      <p:sp>
        <p:nvSpPr>
          <p:cNvPr id="32" name="Text 7">
            <a:extLst>
              <a:ext uri="{FF2B5EF4-FFF2-40B4-BE49-F238E27FC236}">
                <a16:creationId xmlns:a16="http://schemas.microsoft.com/office/drawing/2014/main" id="{02E6CAC9-1538-6CAE-7B86-1E97A5A91638}"/>
              </a:ext>
            </a:extLst>
          </p:cNvPr>
          <p:cNvSpPr/>
          <p:nvPr/>
        </p:nvSpPr>
        <p:spPr>
          <a:xfrm>
            <a:off x="9110901" y="17049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pl-PL" sz="2200" noProof="0" err="1">
                <a:solidFill>
                  <a:srgbClr val="201B18"/>
                </a:solidFill>
                <a:latin typeface="Oswald" panose="00000500000000000000" pitchFamily="2" charset="-18"/>
                <a:ea typeface="Platypi Medium" pitchFamily="34" charset="-122"/>
                <a:cs typeface="Platypi Medium" pitchFamily="34" charset="-120"/>
              </a:rPr>
              <a:t>Padding</a:t>
            </a:r>
            <a:r>
              <a:rPr lang="pl-PL" sz="2200" noProof="0">
                <a:solidFill>
                  <a:srgbClr val="201B18"/>
                </a:solidFill>
                <a:latin typeface="Oswald" panose="00000500000000000000" pitchFamily="2" charset="-18"/>
                <a:ea typeface="Platypi Medium" pitchFamily="34" charset="-122"/>
                <a:cs typeface="Platypi Medium" pitchFamily="34" charset="-120"/>
              </a:rPr>
              <a:t> (dopełnienie)</a:t>
            </a:r>
            <a:endParaRPr lang="pl-PL" sz="2200" noProof="0">
              <a:latin typeface="Oswald" panose="00000500000000000000" pitchFamily="2" charset="-18"/>
            </a:endParaRPr>
          </a:p>
        </p:txBody>
      </p:sp>
      <p:sp>
        <p:nvSpPr>
          <p:cNvPr id="33" name="Text 8">
            <a:extLst>
              <a:ext uri="{FF2B5EF4-FFF2-40B4-BE49-F238E27FC236}">
                <a16:creationId xmlns:a16="http://schemas.microsoft.com/office/drawing/2014/main" id="{1DBC13C0-B817-89AD-F12D-D32F9AF2DAE2}"/>
              </a:ext>
            </a:extLst>
          </p:cNvPr>
          <p:cNvSpPr/>
          <p:nvPr/>
        </p:nvSpPr>
        <p:spPr>
          <a:xfrm>
            <a:off x="8553693" y="2151296"/>
            <a:ext cx="3392443" cy="2118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850"/>
              </a:lnSpc>
            </a:pP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</a:rPr>
              <a:t>Dane nie zawsze pasują dokładnie </a:t>
            </a:r>
            <a:b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</a:rPr>
            </a:b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</a:rPr>
              <a:t>do rozmiaru bloku (128 bit = 16 bajtów)</a:t>
            </a:r>
          </a:p>
          <a:p>
            <a:pPr algn="r">
              <a:lnSpc>
                <a:spcPts val="2850"/>
              </a:lnSpc>
            </a:pP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</a:rPr>
              <a:t>AES używa </a:t>
            </a:r>
            <a:r>
              <a:rPr lang="pl-PL" sz="1400" noProof="0" err="1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</a:rPr>
              <a:t>paddingu</a:t>
            </a: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</a:rPr>
              <a:t>, </a:t>
            </a:r>
            <a:b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</a:rPr>
            </a:b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</a:rPr>
              <a:t>np. PKCS#7, aby „dopełnić” dane</a:t>
            </a:r>
          </a:p>
          <a:p>
            <a:pPr algn="r">
              <a:lnSpc>
                <a:spcPts val="2850"/>
              </a:lnSpc>
            </a:pPr>
            <a:r>
              <a:rPr lang="pl-PL" sz="1400" noProof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</a:rPr>
              <a:t>SQL Server robi to automatycznie</a:t>
            </a:r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0960DE8B-E789-66EB-BEE9-A344B2A3FA80}"/>
              </a:ext>
            </a:extLst>
          </p:cNvPr>
          <p:cNvSpPr txBox="1"/>
          <p:nvPr/>
        </p:nvSpPr>
        <p:spPr>
          <a:xfrm>
            <a:off x="130373" y="5910048"/>
            <a:ext cx="7015162" cy="4385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indent="0">
              <a:lnSpc>
                <a:spcPts val="2850"/>
              </a:lnSpc>
              <a:buNone/>
              <a:defRPr sz="175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defRPr>
            </a:lvl1pPr>
          </a:lstStyle>
          <a:p>
            <a:endParaRPr lang="pl-PL" sz="1400" noProof="0"/>
          </a:p>
        </p:txBody>
      </p:sp>
      <p:pic>
        <p:nvPicPr>
          <p:cNvPr id="42" name="Image 4" descr="preencoded.png"/>
          <p:cNvPicPr>
            <a:picLocks noChangeAspect="1"/>
          </p:cNvPicPr>
          <p:nvPr/>
        </p:nvPicPr>
        <p:blipFill>
          <a:blip r:embed="rId3"/>
          <a:srcRect l="59105" t="5719" r="-2724" b="47685"/>
          <a:stretch/>
        </p:blipFill>
        <p:spPr>
          <a:xfrm>
            <a:off x="6363063" y="3991377"/>
            <a:ext cx="2764155" cy="2520000"/>
          </a:xfrm>
          <a:prstGeom prst="rect">
            <a:avLst/>
          </a:prstGeom>
        </p:spPr>
      </p:pic>
      <p:pic>
        <p:nvPicPr>
          <p:cNvPr id="43" name="Image 2" descr="preencoded.png"/>
          <p:cNvPicPr>
            <a:picLocks noChangeAspect="1"/>
          </p:cNvPicPr>
          <p:nvPr/>
        </p:nvPicPr>
        <p:blipFill>
          <a:blip r:embed="rId4"/>
          <a:srcRect l="24391" t="-5358" r="25051" b="64421"/>
          <a:stretch/>
        </p:blipFill>
        <p:spPr>
          <a:xfrm>
            <a:off x="4191827" y="3283574"/>
            <a:ext cx="3093974" cy="2296715"/>
          </a:xfrm>
          <a:prstGeom prst="rect">
            <a:avLst/>
          </a:prstGeom>
        </p:spPr>
      </p:pic>
      <p:pic>
        <p:nvPicPr>
          <p:cNvPr id="44" name="Image 0" descr="preencoded.png"/>
          <p:cNvPicPr>
            <a:picLocks noChangeAspect="1"/>
          </p:cNvPicPr>
          <p:nvPr/>
        </p:nvPicPr>
        <p:blipFill>
          <a:blip r:embed="rId5"/>
          <a:srcRect l="-1023" t="1985" r="56264" b="44994"/>
          <a:stretch/>
        </p:blipFill>
        <p:spPr>
          <a:xfrm>
            <a:off x="2507690" y="3780758"/>
            <a:ext cx="2826545" cy="2948266"/>
          </a:xfrm>
          <a:prstGeom prst="rect">
            <a:avLst/>
          </a:prstGeom>
        </p:spPr>
      </p:pic>
      <p:pic>
        <p:nvPicPr>
          <p:cNvPr id="45" name="Image 1" descr="preencoded.png">
            <a:extLst>
              <a:ext uri="{FF2B5EF4-FFF2-40B4-BE49-F238E27FC236}">
                <a16:creationId xmlns:a16="http://schemas.microsoft.com/office/drawing/2014/main" id="{09C66A61-D274-3816-FF5A-775815E402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6319" y="5142171"/>
            <a:ext cx="382667" cy="478393"/>
          </a:xfrm>
          <a:prstGeom prst="rect">
            <a:avLst/>
          </a:prstGeom>
        </p:spPr>
      </p:pic>
      <p:pic>
        <p:nvPicPr>
          <p:cNvPr id="46" name="Image 3" descr="preencoded.png">
            <a:extLst>
              <a:ext uri="{FF2B5EF4-FFF2-40B4-BE49-F238E27FC236}">
                <a16:creationId xmlns:a16="http://schemas.microsoft.com/office/drawing/2014/main" id="{93D7D68F-E56B-6DD3-2A39-E23800B0EA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47076" y="3967539"/>
            <a:ext cx="382667" cy="478393"/>
          </a:xfrm>
          <a:prstGeom prst="rect">
            <a:avLst/>
          </a:prstGeom>
        </p:spPr>
      </p:pic>
      <p:pic>
        <p:nvPicPr>
          <p:cNvPr id="47" name="Image 5" descr="preencoded.png">
            <a:extLst>
              <a:ext uri="{FF2B5EF4-FFF2-40B4-BE49-F238E27FC236}">
                <a16:creationId xmlns:a16="http://schemas.microsoft.com/office/drawing/2014/main" id="{FEFCFFDD-EF09-008A-2720-F736DFDE2B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81403" y="5069330"/>
            <a:ext cx="382667" cy="47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223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F9082F-0749-C531-37DD-EAA50AECD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37D9E3-F27E-AB5C-9C1B-DED520221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7545" cy="1339850"/>
          </a:xfrm>
        </p:spPr>
        <p:txBody>
          <a:bodyPr/>
          <a:lstStyle/>
          <a:p>
            <a:r>
              <a:rPr lang="pl-PL" spc="20" noProof="0"/>
              <a:t>Struktura zaszyfrowanej wartości</a:t>
            </a:r>
          </a:p>
        </p:txBody>
      </p:sp>
      <p:sp>
        <p:nvSpPr>
          <p:cNvPr id="28" name="Text 3">
            <a:extLst>
              <a:ext uri="{FF2B5EF4-FFF2-40B4-BE49-F238E27FC236}">
                <a16:creationId xmlns:a16="http://schemas.microsoft.com/office/drawing/2014/main" id="{3E2107D1-E43C-5F52-9511-913D4D1027C4}"/>
              </a:ext>
            </a:extLst>
          </p:cNvPr>
          <p:cNvSpPr/>
          <p:nvPr/>
        </p:nvSpPr>
        <p:spPr>
          <a:xfrm>
            <a:off x="130373" y="3273981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pl-PL" sz="1400" noProof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38B418-059A-5A1D-039A-00CFEFFDB5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097" y="1382955"/>
            <a:ext cx="10330228" cy="6873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10156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750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Funkcja ENCRYPTBYKEY w SQL Server zwraca zaszyfrowane dane jako </a:t>
            </a:r>
            <a:r>
              <a:rPr lang="pl-PL" sz="1750" spc="20" noProof="0" err="1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varbinary</a:t>
            </a:r>
            <a:r>
              <a:rPr lang="pl-PL" sz="1750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, ale wynik zawiera więcej niż tylko szyfrowaną wartość.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5912480-722D-33EF-5DFE-D163846404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786" y="2326250"/>
            <a:ext cx="6182139" cy="4072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10156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ts val="3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lang="pl-PL" sz="1750" b="1" spc="20" noProof="0">
                <a:solidFill>
                  <a:srgbClr val="504C49"/>
                </a:solidFill>
                <a:latin typeface="Oswald" panose="00000500000000000000" pitchFamily="2" charset="0"/>
                <a:ea typeface="Source Serif Pro" pitchFamily="34" charset="-122"/>
              </a:rPr>
              <a:t> Identyfikator klucza </a:t>
            </a:r>
          </a:p>
          <a:p>
            <a:pPr marL="457200" marR="0" lvl="1" indent="0" algn="l" defTabSz="914400" rtl="0" eaLnBrk="0" fontAlgn="base" latinLnBrk="0" hangingPunct="0">
              <a:spcBef>
                <a:spcPts val="3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pl-PL" sz="1750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GUID klucza symetrycznego użytego do szyfrowania</a:t>
            </a:r>
          </a:p>
          <a:p>
            <a:pPr marL="457200" marR="0" lvl="1" indent="0" algn="l" defTabSz="914400" rtl="0" eaLnBrk="0" fontAlgn="base" latinLnBrk="0" hangingPunct="0">
              <a:spcBef>
                <a:spcPts val="3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pl-PL" sz="1750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Umożliwia SQL Server automatyczne rozpoznanie klucza przy deszyfrowaniu</a:t>
            </a:r>
          </a:p>
          <a:p>
            <a:pPr lvl="0" eaLnBrk="0" fontAlgn="base" hangingPunct="0">
              <a:spcBef>
                <a:spcPts val="300"/>
              </a:spcBef>
              <a:spcAft>
                <a:spcPct val="0"/>
              </a:spcAft>
              <a:buFontTx/>
              <a:buAutoNum type="arabicPeriod"/>
            </a:pPr>
            <a:r>
              <a:rPr lang="pl-PL" sz="1750" b="1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 Nagłówek </a:t>
            </a:r>
          </a:p>
          <a:p>
            <a:pPr lvl="1" eaLnBrk="0" fontAlgn="base" hangingPunct="0">
              <a:spcBef>
                <a:spcPts val="300"/>
              </a:spcBef>
              <a:spcAft>
                <a:spcPct val="0"/>
              </a:spcAft>
              <a:buFontTx/>
              <a:buChar char="•"/>
            </a:pPr>
            <a:r>
              <a:rPr lang="pl-PL" sz="1750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Wersja szyfrowania</a:t>
            </a:r>
          </a:p>
          <a:p>
            <a:pPr lvl="1" eaLnBrk="0" fontAlgn="base" hangingPunct="0">
              <a:spcBef>
                <a:spcPts val="300"/>
              </a:spcBef>
              <a:spcAft>
                <a:spcPct val="0"/>
              </a:spcAft>
              <a:buFontTx/>
              <a:buChar char="•"/>
            </a:pPr>
            <a:r>
              <a:rPr lang="pl-PL" sz="1750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Dopełnienie</a:t>
            </a:r>
          </a:p>
          <a:p>
            <a:pPr marL="0" marR="0" lvl="0" indent="0" algn="l" defTabSz="914400" rtl="0" eaLnBrk="0" fontAlgn="base" latinLnBrk="0" hangingPunct="0">
              <a:spcBef>
                <a:spcPts val="3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lang="pl-PL" sz="1750" b="1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 Wektor inicjujący (IV)</a:t>
            </a:r>
          </a:p>
          <a:p>
            <a:pPr marL="457200" marR="0" lvl="1" indent="0" algn="l" defTabSz="914400" rtl="0" eaLnBrk="0" fontAlgn="base" latinLnBrk="0" hangingPunct="0">
              <a:spcBef>
                <a:spcPts val="3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pl-PL" sz="1750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16 bajtów (dla AES_256)</a:t>
            </a:r>
          </a:p>
          <a:p>
            <a:pPr marL="457200" marR="0" lvl="1" indent="0" algn="l" defTabSz="914400" rtl="0" eaLnBrk="0" fontAlgn="base" latinLnBrk="0" hangingPunct="0">
              <a:spcBef>
                <a:spcPts val="3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pl-PL" sz="1750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Generowany losowo przy każdej operacji</a:t>
            </a:r>
          </a:p>
          <a:p>
            <a:pPr marL="0" marR="0" lvl="0" indent="0" algn="l" defTabSz="914400" rtl="0" eaLnBrk="0" fontAlgn="base" latinLnBrk="0" hangingPunct="0">
              <a:spcBef>
                <a:spcPts val="3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lang="pl-PL" sz="1750" b="1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 Dane zaszyfrowane (pozostała część)</a:t>
            </a:r>
          </a:p>
          <a:p>
            <a:pPr marL="457200" marR="0" lvl="1" indent="0" algn="l" defTabSz="914400" rtl="0" eaLnBrk="0" fontAlgn="base" latinLnBrk="0" hangingPunct="0">
              <a:spcBef>
                <a:spcPts val="3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pl-PL" sz="1750" spc="2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Szyfrowana wartość + </a:t>
            </a:r>
            <a:r>
              <a:rPr lang="pl-PL" sz="1750" spc="20" noProof="0" err="1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padding</a:t>
            </a:r>
            <a:endParaRPr lang="pl-PL" sz="1750" spc="20" noProof="0">
              <a:solidFill>
                <a:srgbClr val="504C49"/>
              </a:solidFill>
              <a:latin typeface="Oswald" panose="00000500000000000000" pitchFamily="2" charset="-18"/>
              <a:ea typeface="Source Serif Pro" pitchFamily="34" charset="-122"/>
            </a:endParaRPr>
          </a:p>
          <a:p>
            <a:pPr marL="0" marR="0" lvl="0" indent="0" algn="l" defTabSz="914400" rtl="0" eaLnBrk="0" fontAlgn="base" latinLnBrk="0" hangingPunct="0">
              <a:spcBef>
                <a:spcPts val="3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l-PL" sz="1750" noProof="0">
              <a:solidFill>
                <a:srgbClr val="504C49"/>
              </a:solidFill>
              <a:latin typeface="Oswald" panose="00000500000000000000" pitchFamily="2" charset="-18"/>
              <a:ea typeface="Source Serif Pro" pitchFamily="34" charset="-122"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B0453E31-CEFA-8929-0495-6D40341FC81B}"/>
              </a:ext>
            </a:extLst>
          </p:cNvPr>
          <p:cNvSpPr txBox="1"/>
          <p:nvPr/>
        </p:nvSpPr>
        <p:spPr>
          <a:xfrm>
            <a:off x="226447" y="6441424"/>
            <a:ext cx="736490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100" noProof="0">
                <a:latin typeface="Times New Roman" panose="02020603050405020304" pitchFamily="18" charset="0"/>
                <a:cs typeface="Times New Roman" panose="02020603050405020304" pitchFamily="18" charset="0"/>
              </a:rPr>
              <a:t>Źródło: </a:t>
            </a:r>
            <a:r>
              <a:rPr lang="pl-PL" sz="1100" u="sng" kern="100" noProof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  <a:hlinkClick r:id="rId3"/>
              </a:rPr>
              <a:t>https://learn.microsoft.com/en-us/archive/blogs/sqlsecurity/sql-server-encryptbykey-cryptographic-message-description</a:t>
            </a:r>
            <a:endParaRPr lang="pl-PL" sz="1100" kern="100" noProof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l-PL" sz="1100" noProof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CD6395E0-AC6C-024C-4BC7-62972D7233CD}"/>
              </a:ext>
            </a:extLst>
          </p:cNvPr>
          <p:cNvSpPr txBox="1"/>
          <p:nvPr/>
        </p:nvSpPr>
        <p:spPr>
          <a:xfrm>
            <a:off x="4093344" y="3557546"/>
            <a:ext cx="6209060" cy="138499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endParaRPr lang="pl-PL" sz="1400" noProof="0"/>
          </a:p>
          <a:p>
            <a:endParaRPr lang="pl-PL" sz="1400" noProof="0"/>
          </a:p>
          <a:p>
            <a:r>
              <a:rPr lang="pl-PL" sz="1400" b="0" i="0" noProof="0">
                <a:solidFill>
                  <a:srgbClr val="161616"/>
                </a:solidFill>
                <a:effectLst/>
                <a:highlight>
                  <a:srgbClr val="FFFF00"/>
                </a:highlight>
                <a:latin typeface="Segoe UI" panose="020B0502040204020203" pitchFamily="34" charset="0"/>
              </a:rPr>
              <a:t>0x0096F42B8789694F87002E54D30FA021</a:t>
            </a:r>
            <a:r>
              <a:rPr lang="pl-PL" sz="1400" b="0" i="0" noProof="0">
                <a:solidFill>
                  <a:srgbClr val="161616"/>
                </a:solidFill>
                <a:effectLst/>
                <a:highlight>
                  <a:srgbClr val="00FFFF"/>
                </a:highlight>
                <a:latin typeface="Segoe UI" panose="020B0502040204020203" pitchFamily="34" charset="0"/>
              </a:rPr>
              <a:t>01000000</a:t>
            </a:r>
            <a:r>
              <a:rPr lang="pl-PL" sz="1400" b="0" i="0" noProof="0">
                <a:solidFill>
                  <a:srgbClr val="161616"/>
                </a:solidFill>
                <a:effectLst/>
                <a:highlight>
                  <a:srgbClr val="00FF00"/>
                </a:highlight>
                <a:latin typeface="Segoe UI" panose="020B0502040204020203" pitchFamily="34" charset="0"/>
              </a:rPr>
              <a:t>13BDD2DD73F4392654565D3D156A073D</a:t>
            </a:r>
            <a:r>
              <a:rPr lang="pl-PL" sz="1400" b="0" i="0" noProof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4E8B16E0E11D0984F8E564E986268BF7D5C21158F1A511347F0177C5B1B18D24</a:t>
            </a:r>
            <a:endParaRPr lang="pl-PL" sz="1400" noProof="0"/>
          </a:p>
          <a:p>
            <a:endParaRPr lang="pl-PL" sz="1400" noProof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D9CC4D65-E15E-F6B7-D979-5F2791EFD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0295" y="2320742"/>
            <a:ext cx="3390900" cy="3323987"/>
          </a:xfrm>
          <a:prstGeom prst="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🧠 Wnioski: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Ten sam tekst zaszyfrowany dwukrotnie daje inny wynik👉 ze względu na losowy </a:t>
            </a:r>
            <a:r>
              <a:rPr lang="pl-PL" sz="175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wektor inicjujący</a:t>
            </a:r>
            <a:endParaRPr lang="pl-PL" sz="1750" noProof="0">
              <a:solidFill>
                <a:srgbClr val="504C49"/>
              </a:solidFill>
              <a:latin typeface="Oswald" panose="00000500000000000000" pitchFamily="2" charset="-18"/>
              <a:ea typeface="Source Serif Pro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l-PL" sz="1750" noProof="0">
              <a:solidFill>
                <a:srgbClr val="504C49"/>
              </a:solidFill>
              <a:latin typeface="Oswald" panose="00000500000000000000" pitchFamily="2" charset="-18"/>
              <a:ea typeface="Source Serif Pro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Nie próbuj porównywać zaszyfrowanych wartości binarnie!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l-PL" sz="1750" noProof="0">
              <a:solidFill>
                <a:srgbClr val="504C49"/>
              </a:solidFill>
              <a:latin typeface="Oswald" panose="00000500000000000000" pitchFamily="2" charset="-18"/>
              <a:ea typeface="Source Serif Pro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l-PL" sz="1750" noProof="0">
                <a:solidFill>
                  <a:srgbClr val="504C49"/>
                </a:solidFill>
                <a:latin typeface="Oswald" panose="00000500000000000000" pitchFamily="2" charset="-18"/>
                <a:ea typeface="Source Serif Pro" pitchFamily="34" charset="-122"/>
              </a:rPr>
              <a:t>Nie odszyfrujesz danych poza SQL Server, bo wewnętrzny format szyfrowania nie jest publiczny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l-PL" sz="1750" noProof="0">
              <a:solidFill>
                <a:srgbClr val="504C49"/>
              </a:solidFill>
              <a:latin typeface="Oswald" panose="00000500000000000000" pitchFamily="2" charset="-18"/>
              <a:ea typeface="Source Serif Pro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4335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70890a4-3ec5-4da3-b812-61e6b3ff4ae7}" enabled="0" method="" siteId="{d70890a4-3ec5-4da3-b812-61e6b3ff4ae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675</Words>
  <Application>Microsoft Office PowerPoint</Application>
  <PresentationFormat>Panoramiczny</PresentationFormat>
  <Paragraphs>115</Paragraphs>
  <Slides>14</Slides>
  <Notes>14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22" baseType="lpstr">
      <vt:lpstr>Aptos</vt:lpstr>
      <vt:lpstr>Arial</vt:lpstr>
      <vt:lpstr>open sans</vt:lpstr>
      <vt:lpstr>Oswald</vt:lpstr>
      <vt:lpstr>Segoe UI</vt:lpstr>
      <vt:lpstr>Source Serif Pro</vt:lpstr>
      <vt:lpstr>Times New Roman</vt:lpstr>
      <vt:lpstr>Office Theme</vt:lpstr>
      <vt:lpstr>Prezentacja programu PowerPoint</vt:lpstr>
      <vt:lpstr>Szyfruj, przenoś, korzystaj  klucz do bezpiecznego procesowania wrażliwych danych w MS SQL Server</vt:lpstr>
      <vt:lpstr>Krzysztof Paś</vt:lpstr>
      <vt:lpstr>Agenda</vt:lpstr>
      <vt:lpstr>Wprowadzenie</vt:lpstr>
      <vt:lpstr>Szyfrowanie w MS SQL Server</vt:lpstr>
      <vt:lpstr>AES-256</vt:lpstr>
      <vt:lpstr>AES-256</vt:lpstr>
      <vt:lpstr>Struktura zaszyfrowanej wartości</vt:lpstr>
      <vt:lpstr>Wprowadzenie</vt:lpstr>
      <vt:lpstr>Prezentacja programu PowerPoint</vt:lpstr>
      <vt:lpstr>Podsumowanie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Konrad Sarnecki</dc:creator>
  <cp:lastModifiedBy>Konrad Sarnecki</cp:lastModifiedBy>
  <cp:revision>2</cp:revision>
  <dcterms:created xsi:type="dcterms:W3CDTF">2025-02-11T18:44:02Z</dcterms:created>
  <dcterms:modified xsi:type="dcterms:W3CDTF">2025-05-19T08:01:00Z</dcterms:modified>
</cp:coreProperties>
</file>

<file path=docProps/thumbnail.jpeg>
</file>